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64" r:id="rId5"/>
    <p:sldId id="265" r:id="rId6"/>
    <p:sldId id="266" r:id="rId7"/>
    <p:sldId id="267" r:id="rId8"/>
    <p:sldId id="268" r:id="rId9"/>
    <p:sldId id="258" r:id="rId10"/>
    <p:sldId id="272" r:id="rId11"/>
    <p:sldId id="259" r:id="rId12"/>
    <p:sldId id="260" r:id="rId13"/>
    <p:sldId id="261" r:id="rId14"/>
    <p:sldId id="262" r:id="rId15"/>
    <p:sldId id="263" r:id="rId16"/>
    <p:sldId id="285" r:id="rId17"/>
    <p:sldId id="275" r:id="rId18"/>
    <p:sldId id="276" r:id="rId19"/>
    <p:sldId id="277" r:id="rId20"/>
    <p:sldId id="278" r:id="rId21"/>
    <p:sldId id="279" r:id="rId22"/>
    <p:sldId id="271" r:id="rId23"/>
    <p:sldId id="280" r:id="rId24"/>
    <p:sldId id="281" r:id="rId25"/>
    <p:sldId id="282" r:id="rId26"/>
    <p:sldId id="283"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320"/>
    <a:srgbClr val="C1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6" autoAdjust="0"/>
    <p:restoredTop sz="94660"/>
  </p:normalViewPr>
  <p:slideViewPr>
    <p:cSldViewPr snapToGrid="0">
      <p:cViewPr varScale="1">
        <p:scale>
          <a:sx n="83" d="100"/>
          <a:sy n="83"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Ownership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E32C-4DF9-84A4-6AB20EA70F3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32C-4DF9-84A4-6AB20EA70F3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D5D-4DEB-8883-57FF9590D3F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D5D-4DEB-8883-57FF9590D3FE}"/>
              </c:ext>
            </c:extLst>
          </c:dPt>
          <c:cat>
            <c:strRef>
              <c:f>Sheet1!$A$2:$A$5</c:f>
              <c:strCache>
                <c:ptCount val="2"/>
                <c:pt idx="0">
                  <c:v>LP</c:v>
                </c:pt>
                <c:pt idx="1">
                  <c:v>GP</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0-E32C-4DF9-84A4-6AB20EA70F3A}"/>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Ownership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25-40AA-808A-E684AD1D07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25-40AA-808A-E684AD1D071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925-40AA-808A-E684AD1D071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25-40AA-808A-E684AD1D071C}"/>
              </c:ext>
            </c:extLst>
          </c:dPt>
          <c:cat>
            <c:strRef>
              <c:f>Sheet1!$A$2:$A$5</c:f>
              <c:strCache>
                <c:ptCount val="2"/>
                <c:pt idx="0">
                  <c:v>LP</c:v>
                </c:pt>
                <c:pt idx="1">
                  <c:v>GP</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2925-40AA-808A-E684AD1D071C}"/>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a:solidFill>
                  <a:schemeClr val="tx1"/>
                </a:solidFill>
              </a:rPr>
              <a:t>Ownership</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DA8-449E-B228-FD915AA4EFB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DA8-449E-B228-FD915AA4EFB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DA8-449E-B228-FD915AA4EFB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DA8-449E-B228-FD915AA4EFB9}"/>
              </c:ext>
            </c:extLst>
          </c:dPt>
          <c:cat>
            <c:strRef>
              <c:f>Sheet1!$A$2:$A$5</c:f>
              <c:strCache>
                <c:ptCount val="2"/>
                <c:pt idx="0">
                  <c:v>LP</c:v>
                </c:pt>
                <c:pt idx="1">
                  <c:v>GP</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2DA8-449E-B228-FD915AA4EFB9}"/>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a:scene3d>
      <a:camera prst="orthographicFront"/>
      <a:lightRig rig="threePt" dir="t"/>
    </a:scene3d>
    <a:sp3d>
      <a:bevelT w="165100" prst="coolSlant"/>
    </a:sp3d>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0.07499</cdr:x>
      <cdr:y>0.28654</cdr:y>
    </cdr:from>
    <cdr:to>
      <cdr:x>0.32676</cdr:x>
      <cdr:y>0.45759</cdr:y>
    </cdr:to>
    <cdr:grpSp>
      <cdr:nvGrpSpPr>
        <cdr:cNvPr id="13" name="Group 12">
          <a:extLst xmlns:a="http://schemas.openxmlformats.org/drawingml/2006/main">
            <a:ext uri="{FF2B5EF4-FFF2-40B4-BE49-F238E27FC236}">
              <a16:creationId xmlns:a16="http://schemas.microsoft.com/office/drawing/2014/main" id="{7BA9BC34-1BEF-4101-9301-9BC04CD0D48F}"/>
            </a:ext>
          </a:extLst>
        </cdr:cNvPr>
        <cdr:cNvGrpSpPr/>
      </cdr:nvGrpSpPr>
      <cdr:grpSpPr>
        <a:xfrm xmlns:a="http://schemas.openxmlformats.org/drawingml/2006/main">
          <a:off x="788581" y="1246852"/>
          <a:ext cx="2647507" cy="744279"/>
          <a:chOff x="788581" y="1246852"/>
          <a:chExt cx="2647507" cy="744279"/>
        </a:xfrm>
      </cdr:grpSpPr>
      <cdr:cxnSp macro="">
        <cdr:nvCxnSpPr>
          <cdr:cNvPr id="3" name="Straight Connector 2">
            <a:extLst xmlns:a="http://schemas.openxmlformats.org/drawingml/2006/main">
              <a:ext uri="{FF2B5EF4-FFF2-40B4-BE49-F238E27FC236}">
                <a16:creationId xmlns:a16="http://schemas.microsoft.com/office/drawing/2014/main" id="{10D21118-3F8C-4155-810B-FBE43056FE42}"/>
              </a:ext>
            </a:extLst>
          </cdr:cNvPr>
          <cdr:cNvCxnSpPr/>
        </cdr:nvCxnSpPr>
        <cdr:spPr>
          <a:xfrm xmlns:a="http://schemas.openxmlformats.org/drawingml/2006/main" flipH="1" flipV="1">
            <a:off x="1841205" y="1560512"/>
            <a:ext cx="1594883" cy="43061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4" name="TextBox 3">
            <a:extLst xmlns:a="http://schemas.openxmlformats.org/drawingml/2006/main">
              <a:ext uri="{FF2B5EF4-FFF2-40B4-BE49-F238E27FC236}">
                <a16:creationId xmlns:a16="http://schemas.microsoft.com/office/drawing/2014/main" id="{5B74148F-17CE-4E0B-B496-D09B5FE4B4FC}"/>
              </a:ext>
            </a:extLst>
          </cdr:cNvPr>
          <cdr:cNvSpPr txBox="1"/>
        </cdr:nvSpPr>
        <cdr:spPr>
          <a:xfrm xmlns:a="http://schemas.openxmlformats.org/drawingml/2006/main">
            <a:off x="788581" y="1246852"/>
            <a:ext cx="1956390" cy="441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Limited Partner (LP)</a:t>
            </a:r>
          </a:p>
        </cdr:txBody>
      </cdr:sp>
    </cdr:grpSp>
  </cdr:relSizeAnchor>
  <cdr:relSizeAnchor xmlns:cdr="http://schemas.openxmlformats.org/drawingml/2006/chartDrawing">
    <cdr:from>
      <cdr:x>0.48349</cdr:x>
      <cdr:y>0.10518</cdr:y>
    </cdr:from>
    <cdr:to>
      <cdr:x>0.92815</cdr:x>
      <cdr:y>0.22546</cdr:y>
    </cdr:to>
    <cdr:grpSp>
      <cdr:nvGrpSpPr>
        <cdr:cNvPr id="12" name="Group 11">
          <a:extLst xmlns:a="http://schemas.openxmlformats.org/drawingml/2006/main">
            <a:ext uri="{FF2B5EF4-FFF2-40B4-BE49-F238E27FC236}">
              <a16:creationId xmlns:a16="http://schemas.microsoft.com/office/drawing/2014/main" id="{0A40011E-A941-4F42-BF28-81F0315FDF93}"/>
            </a:ext>
          </a:extLst>
        </cdr:cNvPr>
        <cdr:cNvGrpSpPr/>
      </cdr:nvGrpSpPr>
      <cdr:grpSpPr>
        <a:xfrm xmlns:a="http://schemas.openxmlformats.org/drawingml/2006/main">
          <a:off x="5084135" y="457680"/>
          <a:ext cx="4675962" cy="523358"/>
          <a:chOff x="5084135" y="457680"/>
          <a:chExt cx="4675962" cy="523358"/>
        </a:xfrm>
      </cdr:grpSpPr>
      <cdr:cxnSp macro="">
        <cdr:nvCxnSpPr>
          <cdr:cNvPr id="6" name="Straight Connector 5">
            <a:extLst xmlns:a="http://schemas.openxmlformats.org/drawingml/2006/main">
              <a:ext uri="{FF2B5EF4-FFF2-40B4-BE49-F238E27FC236}">
                <a16:creationId xmlns:a16="http://schemas.microsoft.com/office/drawing/2014/main" id="{41D76747-7AD8-4FF6-A34A-5E1C21304C55}"/>
              </a:ext>
            </a:extLst>
          </cdr:cNvPr>
          <cdr:cNvCxnSpPr/>
        </cdr:nvCxnSpPr>
        <cdr:spPr>
          <a:xfrm xmlns:a="http://schemas.openxmlformats.org/drawingml/2006/main" flipV="1">
            <a:off x="5084135" y="630163"/>
            <a:ext cx="2700670" cy="35087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7" name="TextBox 1">
            <a:extLst xmlns:a="http://schemas.openxmlformats.org/drawingml/2006/main">
              <a:ext uri="{FF2B5EF4-FFF2-40B4-BE49-F238E27FC236}">
                <a16:creationId xmlns:a16="http://schemas.microsoft.com/office/drawing/2014/main" id="{D04A0996-4165-4996-B060-87076A19BC52}"/>
              </a:ext>
            </a:extLst>
          </cdr:cNvPr>
          <cdr:cNvSpPr txBox="1"/>
        </cdr:nvSpPr>
        <cdr:spPr>
          <a:xfrm xmlns:a="http://schemas.openxmlformats.org/drawingml/2006/main">
            <a:off x="7803707" y="457680"/>
            <a:ext cx="1956390" cy="441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General Partner (GP)</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cdr:x>
      <cdr:y>0.12108</cdr:y>
    </cdr:from>
    <cdr:to>
      <cdr:x>0.42463</cdr:x>
      <cdr:y>0.55747</cdr:y>
    </cdr:to>
    <cdr:grpSp>
      <cdr:nvGrpSpPr>
        <cdr:cNvPr id="13" name="Group 12">
          <a:extLst xmlns:a="http://schemas.openxmlformats.org/drawingml/2006/main">
            <a:ext uri="{FF2B5EF4-FFF2-40B4-BE49-F238E27FC236}">
              <a16:creationId xmlns:a16="http://schemas.microsoft.com/office/drawing/2014/main" id="{7BA9BC34-1BEF-4101-9301-9BC04CD0D48F}"/>
            </a:ext>
          </a:extLst>
        </cdr:cNvPr>
        <cdr:cNvGrpSpPr/>
      </cdr:nvGrpSpPr>
      <cdr:grpSpPr>
        <a:xfrm xmlns:a="http://schemas.openxmlformats.org/drawingml/2006/main">
          <a:off x="0" y="526850"/>
          <a:ext cx="2202287" cy="1898871"/>
          <a:chOff x="788581" y="1246852"/>
          <a:chExt cx="1956390" cy="1898828"/>
        </a:xfrm>
      </cdr:grpSpPr>
      <cdr:cxnSp macro="">
        <cdr:nvCxnSpPr>
          <cdr:cNvPr id="3" name="Straight Connector 2">
            <a:extLst xmlns:a="http://schemas.openxmlformats.org/drawingml/2006/main">
              <a:ext uri="{FF2B5EF4-FFF2-40B4-BE49-F238E27FC236}">
                <a16:creationId xmlns:a16="http://schemas.microsoft.com/office/drawing/2014/main" id="{10D21118-3F8C-4155-810B-FBE43056FE42}"/>
              </a:ext>
            </a:extLst>
          </cdr:cNvPr>
          <cdr:cNvCxnSpPr/>
        </cdr:nvCxnSpPr>
        <cdr:spPr>
          <a:xfrm xmlns:a="http://schemas.openxmlformats.org/drawingml/2006/main" flipH="1" flipV="1">
            <a:off x="1841205" y="1560512"/>
            <a:ext cx="583122" cy="158516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4" name="TextBox 3">
            <a:extLst xmlns:a="http://schemas.openxmlformats.org/drawingml/2006/main">
              <a:ext uri="{FF2B5EF4-FFF2-40B4-BE49-F238E27FC236}">
                <a16:creationId xmlns:a16="http://schemas.microsoft.com/office/drawing/2014/main" id="{5B74148F-17CE-4E0B-B496-D09B5FE4B4FC}"/>
              </a:ext>
            </a:extLst>
          </cdr:cNvPr>
          <cdr:cNvSpPr txBox="1"/>
        </cdr:nvSpPr>
        <cdr:spPr>
          <a:xfrm xmlns:a="http://schemas.openxmlformats.org/drawingml/2006/main">
            <a:off x="788581" y="1246852"/>
            <a:ext cx="1956390" cy="441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Limited Partner (LP)</a:t>
            </a:r>
          </a:p>
        </cdr:txBody>
      </cdr:sp>
    </cdr:grpSp>
  </cdr:relSizeAnchor>
  <cdr:relSizeAnchor xmlns:cdr="http://schemas.openxmlformats.org/drawingml/2006/chartDrawing">
    <cdr:from>
      <cdr:x>0.48349</cdr:x>
      <cdr:y>0.10518</cdr:y>
    </cdr:from>
    <cdr:to>
      <cdr:x>0.92815</cdr:x>
      <cdr:y>0.22546</cdr:y>
    </cdr:to>
    <cdr:grpSp>
      <cdr:nvGrpSpPr>
        <cdr:cNvPr id="12" name="Group 11">
          <a:extLst xmlns:a="http://schemas.openxmlformats.org/drawingml/2006/main">
            <a:ext uri="{FF2B5EF4-FFF2-40B4-BE49-F238E27FC236}">
              <a16:creationId xmlns:a16="http://schemas.microsoft.com/office/drawing/2014/main" id="{0A40011E-A941-4F42-BF28-81F0315FDF93}"/>
            </a:ext>
          </a:extLst>
        </cdr:cNvPr>
        <cdr:cNvGrpSpPr/>
      </cdr:nvGrpSpPr>
      <cdr:grpSpPr>
        <a:xfrm xmlns:a="http://schemas.openxmlformats.org/drawingml/2006/main">
          <a:off x="2507584" y="457674"/>
          <a:ext cx="2306195" cy="523378"/>
          <a:chOff x="5084135" y="457680"/>
          <a:chExt cx="4675962" cy="523358"/>
        </a:xfrm>
      </cdr:grpSpPr>
      <cdr:cxnSp macro="">
        <cdr:nvCxnSpPr>
          <cdr:cNvPr id="6" name="Straight Connector 5">
            <a:extLst xmlns:a="http://schemas.openxmlformats.org/drawingml/2006/main">
              <a:ext uri="{FF2B5EF4-FFF2-40B4-BE49-F238E27FC236}">
                <a16:creationId xmlns:a16="http://schemas.microsoft.com/office/drawing/2014/main" id="{41D76747-7AD8-4FF6-A34A-5E1C21304C55}"/>
              </a:ext>
            </a:extLst>
          </cdr:cNvPr>
          <cdr:cNvCxnSpPr/>
        </cdr:nvCxnSpPr>
        <cdr:spPr>
          <a:xfrm xmlns:a="http://schemas.openxmlformats.org/drawingml/2006/main" flipV="1">
            <a:off x="5084135" y="630163"/>
            <a:ext cx="2700670" cy="35087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7" name="TextBox 1">
            <a:extLst xmlns:a="http://schemas.openxmlformats.org/drawingml/2006/main">
              <a:ext uri="{FF2B5EF4-FFF2-40B4-BE49-F238E27FC236}">
                <a16:creationId xmlns:a16="http://schemas.microsoft.com/office/drawing/2014/main" id="{D04A0996-4165-4996-B060-87076A19BC52}"/>
              </a:ext>
            </a:extLst>
          </cdr:cNvPr>
          <cdr:cNvSpPr txBox="1"/>
        </cdr:nvSpPr>
        <cdr:spPr>
          <a:xfrm xmlns:a="http://schemas.openxmlformats.org/drawingml/2006/main">
            <a:off x="7803707" y="457680"/>
            <a:ext cx="1956390" cy="441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General Partner (GP)</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0.55105</cdr:x>
      <cdr:y>0.10518</cdr:y>
    </cdr:from>
    <cdr:to>
      <cdr:x>0.97062</cdr:x>
      <cdr:y>0.39476</cdr:y>
    </cdr:to>
    <cdr:grpSp>
      <cdr:nvGrpSpPr>
        <cdr:cNvPr id="12" name="Group 11">
          <a:extLst xmlns:a="http://schemas.openxmlformats.org/drawingml/2006/main">
            <a:ext uri="{FF2B5EF4-FFF2-40B4-BE49-F238E27FC236}">
              <a16:creationId xmlns:a16="http://schemas.microsoft.com/office/drawing/2014/main" id="{0A40011E-A941-4F42-BF28-81F0315FDF93}"/>
            </a:ext>
          </a:extLst>
        </cdr:cNvPr>
        <cdr:cNvGrpSpPr/>
      </cdr:nvGrpSpPr>
      <cdr:grpSpPr>
        <a:xfrm xmlns:a="http://schemas.openxmlformats.org/drawingml/2006/main">
          <a:off x="2857988" y="457674"/>
          <a:ext cx="2176039" cy="1260064"/>
          <a:chOff x="5794602" y="457680"/>
          <a:chExt cx="4412063" cy="1260016"/>
        </a:xfrm>
      </cdr:grpSpPr>
      <cdr:cxnSp macro="">
        <cdr:nvCxnSpPr>
          <cdr:cNvPr id="6" name="Straight Connector 5">
            <a:extLst xmlns:a="http://schemas.openxmlformats.org/drawingml/2006/main">
              <a:ext uri="{FF2B5EF4-FFF2-40B4-BE49-F238E27FC236}">
                <a16:creationId xmlns:a16="http://schemas.microsoft.com/office/drawing/2014/main" id="{41D76747-7AD8-4FF6-A34A-5E1C21304C55}"/>
              </a:ext>
            </a:extLst>
          </cdr:cNvPr>
          <cdr:cNvCxnSpPr/>
        </cdr:nvCxnSpPr>
        <cdr:spPr>
          <a:xfrm xmlns:a="http://schemas.openxmlformats.org/drawingml/2006/main" flipV="1">
            <a:off x="5794602" y="630163"/>
            <a:ext cx="1990204" cy="108753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7" name="TextBox 1">
            <a:extLst xmlns:a="http://schemas.openxmlformats.org/drawingml/2006/main">
              <a:ext uri="{FF2B5EF4-FFF2-40B4-BE49-F238E27FC236}">
                <a16:creationId xmlns:a16="http://schemas.microsoft.com/office/drawing/2014/main" id="{D04A0996-4165-4996-B060-87076A19BC52}"/>
              </a:ext>
            </a:extLst>
          </cdr:cNvPr>
          <cdr:cNvSpPr txBox="1"/>
        </cdr:nvSpPr>
        <cdr:spPr>
          <a:xfrm xmlns:a="http://schemas.openxmlformats.org/drawingml/2006/main">
            <a:off x="7803705" y="457680"/>
            <a:ext cx="2402960" cy="441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General Partner (GP)</a:t>
            </a:r>
          </a:p>
        </cdr:txBody>
      </cdr:sp>
    </cdr:grp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ext, building, city, white&#10;&#10;Description automatically generated">
            <a:extLst>
              <a:ext uri="{FF2B5EF4-FFF2-40B4-BE49-F238E27FC236}">
                <a16:creationId xmlns:a16="http://schemas.microsoft.com/office/drawing/2014/main" id="{FEDB3700-0583-4229-9EE7-8837E76F6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AC8174-D7F7-4B1C-B25C-0034328DD7D7}"/>
              </a:ext>
            </a:extLst>
          </p:cNvPr>
          <p:cNvSpPr>
            <a:spLocks noGrp="1"/>
          </p:cNvSpPr>
          <p:nvPr>
            <p:ph type="ctrTitle"/>
          </p:nvPr>
        </p:nvSpPr>
        <p:spPr>
          <a:xfrm>
            <a:off x="1524000" y="1122363"/>
            <a:ext cx="9144000" cy="2387600"/>
          </a:xfrm>
        </p:spPr>
        <p:txBody>
          <a:bodyPr anchor="b">
            <a:sp3d extrusionH="57150">
              <a:bevelT w="82550" h="38100" prst="coolSlant"/>
            </a:sp3d>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7D17E5B-9730-4087-AB8E-498AA2EE0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91D4D-7F9A-4D3F-9E22-FEC8B5D41060}"/>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5" name="Footer Placeholder 4">
            <a:extLst>
              <a:ext uri="{FF2B5EF4-FFF2-40B4-BE49-F238E27FC236}">
                <a16:creationId xmlns:a16="http://schemas.microsoft.com/office/drawing/2014/main" id="{3212FB14-941F-4816-A8BB-7E2DEB74A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0892B-A594-4544-9D45-929D621665C3}"/>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11E66043-67C9-41F4-BA02-F6D79DA6AFB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168225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picture containing text, building, city, white&#10;&#10;Description automatically generated">
            <a:extLst>
              <a:ext uri="{FF2B5EF4-FFF2-40B4-BE49-F238E27FC236}">
                <a16:creationId xmlns:a16="http://schemas.microsoft.com/office/drawing/2014/main" id="{77A9133D-6BA7-4EA6-A111-74EB49562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1A9438-C2E5-47E3-9BCE-BB4E74CEB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21AC0-9A4D-4558-BD2D-1C9F73981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210D5-16FA-4A76-A6D4-80813486084B}"/>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5" name="Footer Placeholder 4">
            <a:extLst>
              <a:ext uri="{FF2B5EF4-FFF2-40B4-BE49-F238E27FC236}">
                <a16:creationId xmlns:a16="http://schemas.microsoft.com/office/drawing/2014/main" id="{44CF20A9-A278-4E26-810F-A1EE2CA6A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0AE1E-1964-4E7A-86D2-4DD1B26C1483}"/>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D9A84831-09AF-4DD5-80E2-0EBB27CE4131}"/>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242795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A picture containing text, building, city, white&#10;&#10;Description automatically generated">
            <a:extLst>
              <a:ext uri="{FF2B5EF4-FFF2-40B4-BE49-F238E27FC236}">
                <a16:creationId xmlns:a16="http://schemas.microsoft.com/office/drawing/2014/main" id="{ED705485-1727-4828-8DC5-1C238BE3F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0998AE56-246C-446E-9596-F4A260221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4FF5AE-2ED3-440A-9AA4-DED3D3F7D9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5A436-DA2B-4A81-8795-B1DDDF1DBDDE}"/>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5" name="Footer Placeholder 4">
            <a:extLst>
              <a:ext uri="{FF2B5EF4-FFF2-40B4-BE49-F238E27FC236}">
                <a16:creationId xmlns:a16="http://schemas.microsoft.com/office/drawing/2014/main" id="{844E229D-3E66-4E47-960C-F72DD5D7D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A2015-D2ED-4662-BA72-D1DA5D010D20}"/>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642C4C9E-0CB8-46BC-A39E-8B68835EAF7A}"/>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409455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D306E8-88F4-4D3A-B9BC-225772389BC7}"/>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9147CDD-B46D-468F-8788-7B8F66345261}"/>
              </a:ext>
            </a:extLst>
          </p:cNvPr>
          <p:cNvSpPr>
            <a:spLocks noGrp="1"/>
          </p:cNvSpPr>
          <p:nvPr>
            <p:ph type="title"/>
          </p:nvPr>
        </p:nvSpPr>
        <p:spPr/>
        <p:txBody>
          <a:bodyPr>
            <a:sp3d extrusionH="57150">
              <a:bevelT w="82550" h="38100" prst="coolSlant"/>
            </a:sp3d>
          </a:bodyPr>
          <a:lstStyle/>
          <a:p>
            <a:r>
              <a:rPr lang="en-US" dirty="0"/>
              <a:t>Click to edit Master title style</a:t>
            </a:r>
          </a:p>
        </p:txBody>
      </p:sp>
      <p:sp>
        <p:nvSpPr>
          <p:cNvPr id="3" name="Content Placeholder 2">
            <a:extLst>
              <a:ext uri="{FF2B5EF4-FFF2-40B4-BE49-F238E27FC236}">
                <a16:creationId xmlns:a16="http://schemas.microsoft.com/office/drawing/2014/main" id="{0C78D357-0054-4499-97A3-FC5BFBC52A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C7E44-C827-4465-B3EE-50EAC11E9861}"/>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5" name="Footer Placeholder 4">
            <a:extLst>
              <a:ext uri="{FF2B5EF4-FFF2-40B4-BE49-F238E27FC236}">
                <a16:creationId xmlns:a16="http://schemas.microsoft.com/office/drawing/2014/main" id="{906721FB-39FB-45FF-A529-7787B18D9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E1F2F-844F-4148-A022-A5C3E4F06E29}"/>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42756CD8-6E15-4742-9E7F-951ADF2E2030}"/>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130198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 building, city, white&#10;&#10;Description automatically generated">
            <a:extLst>
              <a:ext uri="{FF2B5EF4-FFF2-40B4-BE49-F238E27FC236}">
                <a16:creationId xmlns:a16="http://schemas.microsoft.com/office/drawing/2014/main" id="{DC710AEB-31C2-48D3-946C-B11E3AA6B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8250F3-4507-4170-BD56-34AE4CECEDB6}"/>
              </a:ext>
            </a:extLst>
          </p:cNvPr>
          <p:cNvSpPr>
            <a:spLocks noGrp="1"/>
          </p:cNvSpPr>
          <p:nvPr>
            <p:ph type="title"/>
          </p:nvPr>
        </p:nvSpPr>
        <p:spPr>
          <a:xfrm>
            <a:off x="831850" y="1709738"/>
            <a:ext cx="10515600" cy="2852737"/>
          </a:xfrm>
        </p:spPr>
        <p:txBody>
          <a:bodyPr anchor="b">
            <a:sp3d extrusionH="57150">
              <a:bevelT w="82550" h="38100" prst="coolSlant"/>
            </a:sp3d>
          </a:bodyPr>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B717F59-4016-49F2-996B-9568AFB76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878C8-F985-4E49-AC62-8B1D9D4ED62D}"/>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5" name="Footer Placeholder 4">
            <a:extLst>
              <a:ext uri="{FF2B5EF4-FFF2-40B4-BE49-F238E27FC236}">
                <a16:creationId xmlns:a16="http://schemas.microsoft.com/office/drawing/2014/main" id="{CFF31650-91DE-43DB-900E-FDF2AFBAA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56396-CF8E-4160-9244-EC5DDB025F6A}"/>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08672158-4468-41EA-9CEC-8EF70E542BDA}"/>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332500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text, building, city, white&#10;&#10;Description automatically generated">
            <a:extLst>
              <a:ext uri="{FF2B5EF4-FFF2-40B4-BE49-F238E27FC236}">
                <a16:creationId xmlns:a16="http://schemas.microsoft.com/office/drawing/2014/main" id="{64557A0A-6148-4F01-8F3F-677808A22B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98656E-118F-43E9-8C45-34D8CBF9D137}"/>
              </a:ext>
            </a:extLst>
          </p:cNvPr>
          <p:cNvSpPr>
            <a:spLocks noGrp="1"/>
          </p:cNvSpPr>
          <p:nvPr>
            <p:ph type="title"/>
          </p:nvPr>
        </p:nvSpPr>
        <p:spPr/>
        <p:txBody>
          <a:bodyPr>
            <a:sp3d extrusionH="57150">
              <a:bevelT w="82550" h="38100" prst="coolSlant"/>
            </a:sp3d>
          </a:bodyPr>
          <a:lstStyle/>
          <a:p>
            <a:r>
              <a:rPr lang="en-US" dirty="0"/>
              <a:t>Click to edit Master title style</a:t>
            </a:r>
          </a:p>
        </p:txBody>
      </p:sp>
      <p:sp>
        <p:nvSpPr>
          <p:cNvPr id="3" name="Content Placeholder 2">
            <a:extLst>
              <a:ext uri="{FF2B5EF4-FFF2-40B4-BE49-F238E27FC236}">
                <a16:creationId xmlns:a16="http://schemas.microsoft.com/office/drawing/2014/main" id="{855B14CD-A53A-4C1D-A4A4-7EA622C5E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C4379-4952-4E0B-A016-D618E275A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DEC4AD-FAFA-46C3-8788-EFEFE7C6920B}"/>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6" name="Footer Placeholder 5">
            <a:extLst>
              <a:ext uri="{FF2B5EF4-FFF2-40B4-BE49-F238E27FC236}">
                <a16:creationId xmlns:a16="http://schemas.microsoft.com/office/drawing/2014/main" id="{7DB365CA-2926-4106-994C-D1643BE65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5B4FB-00BF-4861-8F75-6A87EB0CC94E}"/>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57ED1DC5-2A2B-42AB-BADF-E9CF3C4DF4E9}"/>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181448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text, building, city, white&#10;&#10;Description automatically generated">
            <a:extLst>
              <a:ext uri="{FF2B5EF4-FFF2-40B4-BE49-F238E27FC236}">
                <a16:creationId xmlns:a16="http://schemas.microsoft.com/office/drawing/2014/main" id="{E44D662F-6789-46FA-9E12-06DF03B962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5459A1-1B7A-468B-A441-235D54D8E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5508C-F419-46FE-B014-3DA7E9E95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3AB80-ACF7-4241-A7C0-1BC1F4930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2816B-4A1E-436D-8048-3054A1889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F2547-2847-4E9F-AC17-EB8C15DF20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4E5199-4C71-428A-9B60-B955B46026BA}"/>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8" name="Footer Placeholder 7">
            <a:extLst>
              <a:ext uri="{FF2B5EF4-FFF2-40B4-BE49-F238E27FC236}">
                <a16:creationId xmlns:a16="http://schemas.microsoft.com/office/drawing/2014/main" id="{D48083EE-8806-43E2-87FB-B72A854D6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8321C-BBC6-44F4-8FC2-A3229E0F5B7D}"/>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11" name="Picture 10" descr="Logo, icon&#10;&#10;Description automatically generated">
            <a:extLst>
              <a:ext uri="{FF2B5EF4-FFF2-40B4-BE49-F238E27FC236}">
                <a16:creationId xmlns:a16="http://schemas.microsoft.com/office/drawing/2014/main" id="{C227553A-7376-4601-ADA4-A2163428B411}"/>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69931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text, building, city, white&#10;&#10;Description automatically generated">
            <a:extLst>
              <a:ext uri="{FF2B5EF4-FFF2-40B4-BE49-F238E27FC236}">
                <a16:creationId xmlns:a16="http://schemas.microsoft.com/office/drawing/2014/main" id="{6011B783-DD20-4CD3-AEAC-881D766E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845460-BB53-45F0-825B-11DE60C22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FB4EC2-BADF-46BA-8C7A-4A624B7991FC}"/>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4" name="Footer Placeholder 3">
            <a:extLst>
              <a:ext uri="{FF2B5EF4-FFF2-40B4-BE49-F238E27FC236}">
                <a16:creationId xmlns:a16="http://schemas.microsoft.com/office/drawing/2014/main" id="{8D12CF95-E35D-4016-96D0-37087563B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7580F2-CB33-4179-9B46-5C6C13EA9EE4}"/>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7" name="Picture 6" descr="Logo, icon&#10;&#10;Description automatically generated">
            <a:extLst>
              <a:ext uri="{FF2B5EF4-FFF2-40B4-BE49-F238E27FC236}">
                <a16:creationId xmlns:a16="http://schemas.microsoft.com/office/drawing/2014/main" id="{97CA7772-C43E-4A9E-BD63-27143B67D0D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130883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building, city, white&#10;&#10;Description automatically generated">
            <a:extLst>
              <a:ext uri="{FF2B5EF4-FFF2-40B4-BE49-F238E27FC236}">
                <a16:creationId xmlns:a16="http://schemas.microsoft.com/office/drawing/2014/main" id="{169356FC-B30A-4406-8055-F7966D73D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F42E557-EE65-4D01-93A7-0E92BF7ABA7E}"/>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3" name="Footer Placeholder 2">
            <a:extLst>
              <a:ext uri="{FF2B5EF4-FFF2-40B4-BE49-F238E27FC236}">
                <a16:creationId xmlns:a16="http://schemas.microsoft.com/office/drawing/2014/main" id="{CA18CA7D-E4B6-4931-9FEC-131F97AF33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DD5F99-2FAC-4C08-B8A7-F3084330FC1B}"/>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6" name="Picture 5" descr="Logo, icon&#10;&#10;Description automatically generated">
            <a:extLst>
              <a:ext uri="{FF2B5EF4-FFF2-40B4-BE49-F238E27FC236}">
                <a16:creationId xmlns:a16="http://schemas.microsoft.com/office/drawing/2014/main" id="{8512DDB1-6B55-4303-B802-A112E518B8FE}"/>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12819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building, city, white&#10;&#10;Description automatically generated">
            <a:extLst>
              <a:ext uri="{FF2B5EF4-FFF2-40B4-BE49-F238E27FC236}">
                <a16:creationId xmlns:a16="http://schemas.microsoft.com/office/drawing/2014/main" id="{77BDFD52-BE28-4DFD-9428-124A8B4D2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1B4DBA-C7AC-4460-A619-B3A94664D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51CA5-8B50-4156-9333-F55996859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94C06-953C-4FAB-AA64-ABB7FC7C9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273E5-C9AC-4B69-BE1B-781A8FCCC8F2}"/>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6" name="Footer Placeholder 5">
            <a:extLst>
              <a:ext uri="{FF2B5EF4-FFF2-40B4-BE49-F238E27FC236}">
                <a16:creationId xmlns:a16="http://schemas.microsoft.com/office/drawing/2014/main" id="{D4793D91-AD94-4D21-A8CF-6479FB053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FC63F-550C-4FCB-9648-4D58E0FBB232}"/>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1D2C1C7E-68FA-4792-859F-C94B28421E3F}"/>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145189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picture containing text, building, city, white&#10;&#10;Description automatically generated">
            <a:extLst>
              <a:ext uri="{FF2B5EF4-FFF2-40B4-BE49-F238E27FC236}">
                <a16:creationId xmlns:a16="http://schemas.microsoft.com/office/drawing/2014/main" id="{0EA52DE6-9426-4307-9B36-7962F50A6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2340A5-29C7-4903-9BD0-BE247346F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6CCCA-2652-4952-BA5D-F78AC8C4BA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1600B7-26F4-49C1-83AA-901687C1F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FD7E0-5863-4F1D-ABEC-734DA34C3143}"/>
              </a:ext>
            </a:extLst>
          </p:cNvPr>
          <p:cNvSpPr>
            <a:spLocks noGrp="1"/>
          </p:cNvSpPr>
          <p:nvPr>
            <p:ph type="dt" sz="half" idx="10"/>
          </p:nvPr>
        </p:nvSpPr>
        <p:spPr/>
        <p:txBody>
          <a:bodyPr/>
          <a:lstStyle/>
          <a:p>
            <a:fld id="{62A683C8-606A-4238-A265-1267ECBB642A}" type="datetimeFigureOut">
              <a:rPr lang="en-US" smtClean="0"/>
              <a:t>3/28/2022</a:t>
            </a:fld>
            <a:endParaRPr lang="en-US"/>
          </a:p>
        </p:txBody>
      </p:sp>
      <p:sp>
        <p:nvSpPr>
          <p:cNvPr id="6" name="Footer Placeholder 5">
            <a:extLst>
              <a:ext uri="{FF2B5EF4-FFF2-40B4-BE49-F238E27FC236}">
                <a16:creationId xmlns:a16="http://schemas.microsoft.com/office/drawing/2014/main" id="{375A0FCB-31F5-499A-8046-4C18CE3C1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74F64-F8A7-4E70-B7D7-9B88F8B398BD}"/>
              </a:ext>
            </a:extLst>
          </p:cNvPr>
          <p:cNvSpPr>
            <a:spLocks noGrp="1"/>
          </p:cNvSpPr>
          <p:nvPr>
            <p:ph type="sldNum" sz="quarter" idx="12"/>
          </p:nvPr>
        </p:nvSpPr>
        <p:spPr/>
        <p:txBody>
          <a:bodyPr/>
          <a:lstStyle/>
          <a:p>
            <a:fld id="{200E95B2-096D-44F5-B76B-77C571EF3BA6}"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BEDE53B5-484E-4799-BE44-4F9DB25BEE8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071150"/>
            <a:ext cx="1082351" cy="773108"/>
          </a:xfrm>
          <a:prstGeom prst="rect">
            <a:avLst/>
          </a:prstGeom>
        </p:spPr>
      </p:pic>
    </p:spTree>
    <p:extLst>
      <p:ext uri="{BB962C8B-B14F-4D97-AF65-F5344CB8AC3E}">
        <p14:creationId xmlns:p14="http://schemas.microsoft.com/office/powerpoint/2010/main" val="248584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text, building, city, white&#10;&#10;Description automatically generated">
            <a:extLst>
              <a:ext uri="{FF2B5EF4-FFF2-40B4-BE49-F238E27FC236}">
                <a16:creationId xmlns:a16="http://schemas.microsoft.com/office/drawing/2014/main" id="{F96F73B6-5046-404D-814C-53847B62F3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90BFE5A-6E23-4C47-A2B8-BC63DC870EF2}"/>
              </a:ext>
            </a:extLst>
          </p:cNvPr>
          <p:cNvSpPr>
            <a:spLocks noGrp="1"/>
          </p:cNvSpPr>
          <p:nvPr>
            <p:ph type="title"/>
          </p:nvPr>
        </p:nvSpPr>
        <p:spPr>
          <a:xfrm>
            <a:off x="838200" y="365125"/>
            <a:ext cx="10515600" cy="1325563"/>
          </a:xfrm>
          <a:prstGeom prst="rect">
            <a:avLst/>
          </a:prstGeom>
          <a:solidFill>
            <a:schemeClr val="accent1">
              <a:lumMod val="50000"/>
            </a:schemeClr>
          </a:solidFill>
          <a:scene3d>
            <a:camera prst="orthographicFront"/>
            <a:lightRig rig="threePt" dir="t"/>
          </a:scene3d>
          <a:sp3d>
            <a:bevelT w="254000" h="254000" prst="coolSlant"/>
          </a:sp3d>
        </p:spPr>
        <p:txBody>
          <a:bodyPr vert="horz" lIns="91440" tIns="45720" rIns="91440" bIns="45720" rtlCol="0" anchor="ctr">
            <a:normAutofit/>
            <a:sp3d extrusionH="57150">
              <a:bevelT w="82550" h="38100" prst="coolSlant"/>
            </a:sp3d>
          </a:bodyPr>
          <a:lstStyle/>
          <a:p>
            <a:r>
              <a:rPr lang="en-US" dirty="0"/>
              <a:t>Click to edit Master title style</a:t>
            </a:r>
          </a:p>
        </p:txBody>
      </p:sp>
      <p:sp>
        <p:nvSpPr>
          <p:cNvPr id="3" name="Text Placeholder 2">
            <a:extLst>
              <a:ext uri="{FF2B5EF4-FFF2-40B4-BE49-F238E27FC236}">
                <a16:creationId xmlns:a16="http://schemas.microsoft.com/office/drawing/2014/main" id="{DB9F1358-EDF6-4C4C-8617-1198DF6B4EB1}"/>
              </a:ext>
            </a:extLst>
          </p:cNvPr>
          <p:cNvSpPr>
            <a:spLocks noGrp="1"/>
          </p:cNvSpPr>
          <p:nvPr>
            <p:ph type="body" idx="1"/>
          </p:nvPr>
        </p:nvSpPr>
        <p:spPr>
          <a:xfrm>
            <a:off x="838200" y="1868487"/>
            <a:ext cx="10515600" cy="4351338"/>
          </a:xfrm>
          <a:prstGeom prst="rect">
            <a:avLst/>
          </a:prstGeom>
          <a:solidFill>
            <a:schemeClr val="tx2">
              <a:lumMod val="20000"/>
              <a:lumOff val="80000"/>
            </a:schemeClr>
          </a:solidFill>
          <a:scene3d>
            <a:camera prst="orthographicFront"/>
            <a:lightRig rig="threePt" dir="t"/>
          </a:scene3d>
          <a:sp3d extrusionH="76200" contourW="6350">
            <a:bevelT w="254000" h="254000" prst="coolSlant"/>
            <a:bevelB w="88900" h="152400" prst="coolSlant"/>
          </a:sp3d>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02DCE2-73E7-48F0-84B2-8FE843792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683C8-606A-4238-A265-1267ECBB642A}" type="datetimeFigureOut">
              <a:rPr lang="en-US" smtClean="0"/>
              <a:t>3/28/2022</a:t>
            </a:fld>
            <a:endParaRPr lang="en-US"/>
          </a:p>
        </p:txBody>
      </p:sp>
      <p:sp>
        <p:nvSpPr>
          <p:cNvPr id="5" name="Footer Placeholder 4">
            <a:extLst>
              <a:ext uri="{FF2B5EF4-FFF2-40B4-BE49-F238E27FC236}">
                <a16:creationId xmlns:a16="http://schemas.microsoft.com/office/drawing/2014/main" id="{23F837CF-9E0E-4CD8-BD94-8E1DB9835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EFE989-256A-4A57-8D04-E77116AF1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E95B2-096D-44F5-B76B-77C571EF3BA6}"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358B010-EEC1-4639-BD6A-E66621E60E09}"/>
              </a:ext>
            </a:extLst>
          </p:cNvPr>
          <p:cNvPicPr>
            <a:picLocks noChangeAspect="1"/>
          </p:cNvPicPr>
          <p:nvPr userDrawn="1"/>
        </p:nvPicPr>
        <p:blipFill>
          <a:blip r:embed="rId14">
            <a:duotone>
              <a:prstClr val="black"/>
              <a:srgbClr val="FFFF00">
                <a:tint val="45000"/>
                <a:satMod val="400000"/>
              </a:srgbClr>
            </a:duotone>
            <a:extLst>
              <a:ext uri="{BEBA8EAE-BF5A-486C-A8C5-ECC9F3942E4B}">
                <a14:imgProps xmlns:a14="http://schemas.microsoft.com/office/drawing/2010/main">
                  <a14:imgLayer r:embed="rId15">
                    <a14:imgEffect>
                      <a14:colorTemperature colorTemp="8800"/>
                    </a14:imgEffect>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6084892"/>
            <a:ext cx="1082351" cy="773108"/>
          </a:xfrm>
          <a:prstGeom prst="rect">
            <a:avLst/>
          </a:prstGeom>
        </p:spPr>
      </p:pic>
    </p:spTree>
    <p:extLst>
      <p:ext uri="{BB962C8B-B14F-4D97-AF65-F5344CB8AC3E}">
        <p14:creationId xmlns:p14="http://schemas.microsoft.com/office/powerpoint/2010/main" val="2078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lumMod val="95000"/>
            </a:schemeClr>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3.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7B46-BB48-47A1-B9FA-1CBC31B4E37D}"/>
              </a:ext>
            </a:extLst>
          </p:cNvPr>
          <p:cNvSpPr>
            <a:spLocks noGrp="1"/>
          </p:cNvSpPr>
          <p:nvPr>
            <p:ph type="ctrTitle"/>
          </p:nvPr>
        </p:nvSpPr>
        <p:spPr>
          <a:scene3d>
            <a:camera prst="orthographicFront"/>
            <a:lightRig rig="threePt" dir="t"/>
          </a:scene3d>
          <a:sp3d>
            <a:bevelT w="254000" h="254000" prst="coolSlant"/>
          </a:sp3d>
        </p:spPr>
        <p:txBody>
          <a:bodyPr>
            <a:sp3d extrusionH="57150">
              <a:bevelT w="82550" h="38100" prst="coolSlant"/>
            </a:sp3d>
          </a:bodyPr>
          <a:lstStyle/>
          <a:p>
            <a:r>
              <a:rPr lang="en-US" dirty="0">
                <a:effectLst>
                  <a:outerShdw blurRad="60007" dist="310007" dir="7680000" sy="30000" kx="1300200" algn="ctr" rotWithShape="0">
                    <a:prstClr val="black">
                      <a:alpha val="32000"/>
                    </a:prstClr>
                  </a:outerShdw>
                </a:effectLst>
              </a:rPr>
              <a:t>and Beyond</a:t>
            </a:r>
          </a:p>
        </p:txBody>
      </p:sp>
      <p:sp>
        <p:nvSpPr>
          <p:cNvPr id="3" name="Subtitle 2">
            <a:extLst>
              <a:ext uri="{FF2B5EF4-FFF2-40B4-BE49-F238E27FC236}">
                <a16:creationId xmlns:a16="http://schemas.microsoft.com/office/drawing/2014/main" id="{99448048-F858-4438-9D81-7062210098A2}"/>
              </a:ext>
            </a:extLst>
          </p:cNvPr>
          <p:cNvSpPr>
            <a:spLocks noGrp="1"/>
          </p:cNvSpPr>
          <p:nvPr>
            <p:ph type="subTitle" idx="1"/>
          </p:nvPr>
        </p:nvSpPr>
        <p:spPr>
          <a:xfrm>
            <a:off x="1524000" y="3552440"/>
            <a:ext cx="9144000" cy="1655762"/>
          </a:xfrm>
        </p:spPr>
        <p:txBody>
          <a:bodyPr>
            <a:normAutofit lnSpcReduction="10000"/>
          </a:bodyPr>
          <a:lstStyle/>
          <a:p>
            <a:pPr algn="r">
              <a:lnSpc>
                <a:spcPct val="60000"/>
              </a:lnSpc>
            </a:pPr>
            <a:endParaRPr lang="en-US" sz="2000" b="1" dirty="0">
              <a:ln w="0"/>
              <a:solidFill>
                <a:schemeClr val="accent6">
                  <a:lumMod val="50000"/>
                </a:schemeClr>
              </a:solidFill>
              <a:effectLst>
                <a:outerShdw blurRad="38100" dist="19050" dir="2700000" algn="tl" rotWithShape="0">
                  <a:schemeClr val="dk1">
                    <a:alpha val="40000"/>
                  </a:schemeClr>
                </a:outerShdw>
              </a:effectLst>
              <a:latin typeface="Arial Nova" panose="020B0604020202020204" pitchFamily="34" charset="0"/>
            </a:endParaRPr>
          </a:p>
          <a:p>
            <a:pPr algn="r">
              <a:lnSpc>
                <a:spcPct val="60000"/>
              </a:lnSpc>
            </a:pPr>
            <a:r>
              <a:rPr lang="en-US" sz="2000" b="1" dirty="0">
                <a:ln w="0"/>
                <a:solidFill>
                  <a:srgbClr val="C00000"/>
                </a:solidFill>
                <a:effectLst>
                  <a:outerShdw blurRad="38100" dist="19050" dir="2700000" algn="tl" rotWithShape="0">
                    <a:schemeClr val="dk1">
                      <a:alpha val="40000"/>
                    </a:schemeClr>
                  </a:outerShdw>
                </a:effectLst>
                <a:latin typeface="Arial Nova" panose="020B0604020202020204" pitchFamily="34" charset="0"/>
              </a:rPr>
              <a:t>MHC Annual Housing Conference</a:t>
            </a:r>
          </a:p>
          <a:p>
            <a:pPr algn="r">
              <a:lnSpc>
                <a:spcPct val="60000"/>
              </a:lnSpc>
            </a:pPr>
            <a:r>
              <a:rPr lang="en-US" sz="1800" dirty="0">
                <a:ln w="0"/>
                <a:effectLst>
                  <a:outerShdw blurRad="38100" dist="19050" dir="2700000" algn="tl" rotWithShape="0">
                    <a:schemeClr val="dk1">
                      <a:alpha val="40000"/>
                    </a:schemeClr>
                  </a:outerShdw>
                </a:effectLst>
                <a:latin typeface="Arial Nova" panose="020B0604020202020204" pitchFamily="34" charset="0"/>
              </a:rPr>
              <a:t>Compliance Monitoring/</a:t>
            </a:r>
          </a:p>
          <a:p>
            <a:pPr algn="r">
              <a:lnSpc>
                <a:spcPct val="60000"/>
              </a:lnSpc>
            </a:pPr>
            <a:r>
              <a:rPr lang="en-US" sz="1800" dirty="0">
                <a:ln w="0"/>
                <a:effectLst>
                  <a:outerShdw blurRad="38100" dist="19050" dir="2700000" algn="tl" rotWithShape="0">
                    <a:schemeClr val="dk1">
                      <a:alpha val="40000"/>
                    </a:schemeClr>
                  </a:outerShdw>
                </a:effectLst>
                <a:latin typeface="Arial Nova" panose="020B0604020202020204" pitchFamily="34" charset="0"/>
              </a:rPr>
              <a:t>Tax Credit Allocations</a:t>
            </a:r>
            <a:endParaRPr lang="en-US" sz="1800" dirty="0">
              <a:ln w="0"/>
              <a:solidFill>
                <a:schemeClr val="accent1">
                  <a:lumMod val="50000"/>
                </a:schemeClr>
              </a:solidFill>
              <a:effectLst>
                <a:outerShdw blurRad="38100" dist="19050" dir="2700000" algn="tl" rotWithShape="0">
                  <a:schemeClr val="dk1">
                    <a:alpha val="40000"/>
                  </a:schemeClr>
                </a:outerShdw>
              </a:effectLst>
              <a:latin typeface="Arial Nova" panose="020B0604020202020204" pitchFamily="34" charset="0"/>
            </a:endParaRPr>
          </a:p>
          <a:p>
            <a:pPr algn="r">
              <a:lnSpc>
                <a:spcPct val="60000"/>
              </a:lnSpc>
            </a:pPr>
            <a:r>
              <a:rPr lang="en-US" sz="1800" dirty="0">
                <a:ln w="0"/>
                <a:solidFill>
                  <a:schemeClr val="accent1">
                    <a:lumMod val="50000"/>
                  </a:schemeClr>
                </a:solidFill>
                <a:effectLst>
                  <a:outerShdw blurRad="38100" dist="19050" dir="2700000" algn="tl" rotWithShape="0">
                    <a:schemeClr val="dk1">
                      <a:alpha val="40000"/>
                    </a:schemeClr>
                  </a:outerShdw>
                </a:effectLst>
                <a:latin typeface="Arial Nova" panose="020B0604020202020204" pitchFamily="34" charset="0"/>
              </a:rPr>
              <a:t>Beau Rivage, Biloxi MS</a:t>
            </a:r>
          </a:p>
          <a:p>
            <a:pPr algn="r">
              <a:lnSpc>
                <a:spcPct val="60000"/>
              </a:lnSpc>
            </a:pPr>
            <a:r>
              <a:rPr lang="en-US" sz="1800" dirty="0">
                <a:ln w="0"/>
                <a:solidFill>
                  <a:schemeClr val="accent1">
                    <a:lumMod val="50000"/>
                  </a:schemeClr>
                </a:solidFill>
                <a:effectLst>
                  <a:outerShdw blurRad="38100" dist="19050" dir="2700000" algn="tl" rotWithShape="0">
                    <a:schemeClr val="dk1">
                      <a:alpha val="40000"/>
                    </a:schemeClr>
                  </a:outerShdw>
                </a:effectLst>
                <a:latin typeface="Arial Nova" panose="020B0604020202020204" pitchFamily="34" charset="0"/>
              </a:rPr>
              <a:t>March 31, 2022</a:t>
            </a:r>
          </a:p>
        </p:txBody>
      </p:sp>
      <p:sp>
        <p:nvSpPr>
          <p:cNvPr id="4" name="Rectangle 3">
            <a:extLst>
              <a:ext uri="{FF2B5EF4-FFF2-40B4-BE49-F238E27FC236}">
                <a16:creationId xmlns:a16="http://schemas.microsoft.com/office/drawing/2014/main" id="{582622C3-1634-41F3-A8D0-582A8D45BDD1}"/>
              </a:ext>
            </a:extLst>
          </p:cNvPr>
          <p:cNvSpPr/>
          <p:nvPr/>
        </p:nvSpPr>
        <p:spPr>
          <a:xfrm rot="20579426">
            <a:off x="1813102" y="1581629"/>
            <a:ext cx="4477489" cy="144655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8800" b="1" cap="none" spc="0" dirty="0">
                <a:ln w="0"/>
                <a:solidFill>
                  <a:srgbClr val="C00000"/>
                </a:solidFill>
                <a:effectLst>
                  <a:glow rad="101600">
                    <a:srgbClr val="002060">
                      <a:alpha val="60000"/>
                    </a:srgbClr>
                  </a:glow>
                  <a:outerShdw blurRad="60007" dist="310007" dir="7680000" sy="30000" kx="1300200" algn="ctr" rotWithShape="0">
                    <a:prstClr val="black">
                      <a:alpha val="32000"/>
                    </a:prstClr>
                  </a:outerShdw>
                </a:effectLst>
                <a:latin typeface="Cooper Black" panose="0208090404030B020404" pitchFamily="18" charset="0"/>
              </a:rPr>
              <a:t>Year</a:t>
            </a:r>
            <a:r>
              <a:rPr lang="en-US" sz="8800" b="1" cap="none" spc="0" dirty="0">
                <a:ln w="0"/>
                <a:solidFill>
                  <a:srgbClr val="FF0000"/>
                </a:solidFill>
                <a:effectLst>
                  <a:glow rad="101600">
                    <a:srgbClr val="002060">
                      <a:alpha val="60000"/>
                    </a:srgbClr>
                  </a:glow>
                  <a:outerShdw blurRad="60007" dist="310007" dir="7680000" sy="30000" kx="1300200" algn="ctr" rotWithShape="0">
                    <a:prstClr val="black">
                      <a:alpha val="32000"/>
                    </a:prstClr>
                  </a:outerShdw>
                </a:effectLst>
                <a:latin typeface="Cooper Black" panose="0208090404030B020404" pitchFamily="18" charset="0"/>
              </a:rPr>
              <a:t> </a:t>
            </a:r>
            <a:r>
              <a:rPr lang="en-US" sz="8800" b="1" cap="none" spc="0" dirty="0">
                <a:ln w="0"/>
                <a:solidFill>
                  <a:srgbClr val="C00000"/>
                </a:solidFill>
                <a:effectLst>
                  <a:glow rad="101600">
                    <a:srgbClr val="002060">
                      <a:alpha val="60000"/>
                    </a:srgbClr>
                  </a:glow>
                  <a:outerShdw blurRad="60007" dist="310007" dir="7680000" sy="30000" kx="1300200" algn="ctr" rotWithShape="0">
                    <a:prstClr val="black">
                      <a:alpha val="32000"/>
                    </a:prstClr>
                  </a:outerShdw>
                </a:effectLst>
                <a:latin typeface="Cooper Black" panose="0208090404030B020404" pitchFamily="18" charset="0"/>
              </a:rPr>
              <a:t>15</a:t>
            </a:r>
          </a:p>
        </p:txBody>
      </p:sp>
    </p:spTree>
    <p:extLst>
      <p:ext uri="{BB962C8B-B14F-4D97-AF65-F5344CB8AC3E}">
        <p14:creationId xmlns:p14="http://schemas.microsoft.com/office/powerpoint/2010/main" val="12916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314A-2C8B-4DB0-9177-1816A7C64379}"/>
              </a:ext>
            </a:extLst>
          </p:cNvPr>
          <p:cNvSpPr>
            <a:spLocks noGrp="1"/>
          </p:cNvSpPr>
          <p:nvPr>
            <p:ph type="title"/>
          </p:nvPr>
        </p:nvSpPr>
        <p:spPr/>
        <p:txBody>
          <a:bodyPr/>
          <a:lstStyle/>
          <a:p>
            <a:pPr algn="ctr"/>
            <a:r>
              <a:rPr lang="en-US" sz="4400" b="1" dirty="0"/>
              <a:t>TRANSITIONING TO YEAR 16 AND BEYOND</a:t>
            </a:r>
            <a:endParaRPr lang="en-US" dirty="0"/>
          </a:p>
        </p:txBody>
      </p:sp>
      <p:sp>
        <p:nvSpPr>
          <p:cNvPr id="3" name="Content Placeholder 2">
            <a:extLst>
              <a:ext uri="{FF2B5EF4-FFF2-40B4-BE49-F238E27FC236}">
                <a16:creationId xmlns:a16="http://schemas.microsoft.com/office/drawing/2014/main" id="{E6821629-5755-4089-9A81-6FD472109B74}"/>
              </a:ext>
            </a:extLst>
          </p:cNvPr>
          <p:cNvSpPr>
            <a:spLocks noGrp="1"/>
          </p:cNvSpPr>
          <p:nvPr>
            <p:ph idx="1"/>
          </p:nvPr>
        </p:nvSpPr>
        <p:spPr/>
        <p:txBody>
          <a:bodyPr>
            <a:normAutofit/>
          </a:bodyPr>
          <a:lstStyle/>
          <a:p>
            <a:pPr algn="l"/>
            <a:endParaRPr lang="en-US" sz="900" b="1" dirty="0"/>
          </a:p>
          <a:p>
            <a:pPr algn="l"/>
            <a:r>
              <a:rPr lang="en-US" sz="2400" dirty="0"/>
              <a:t>The Housing Credit Program is the largest federal resource for creating and maintaining affordable housing.</a:t>
            </a:r>
          </a:p>
          <a:p>
            <a:pPr algn="l"/>
            <a:endParaRPr lang="en-US" sz="2400" dirty="0"/>
          </a:p>
          <a:p>
            <a:pPr algn="l"/>
            <a:r>
              <a:rPr lang="en-US" sz="2400" dirty="0"/>
              <a:t>The Housing Credit Program facilitates partnerships between mission-driven nonprofit organizations and for-profit investors to generate affordable rental housing for low-income families across the country.</a:t>
            </a:r>
          </a:p>
          <a:p>
            <a:pPr algn="l"/>
            <a:endParaRPr lang="en-US" sz="2400" dirty="0"/>
          </a:p>
          <a:p>
            <a:pPr algn="l"/>
            <a:r>
              <a:rPr lang="en-US" sz="2400" dirty="0"/>
              <a:t>The program has helped to finance nearly 3.5 million affordable homes since 1986.</a:t>
            </a:r>
          </a:p>
          <a:p>
            <a:endParaRPr lang="en-US" dirty="0"/>
          </a:p>
        </p:txBody>
      </p:sp>
    </p:spTree>
    <p:extLst>
      <p:ext uri="{BB962C8B-B14F-4D97-AF65-F5344CB8AC3E}">
        <p14:creationId xmlns:p14="http://schemas.microsoft.com/office/powerpoint/2010/main" val="108996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916F-6281-4325-94C6-3834122D424F}"/>
              </a:ext>
            </a:extLst>
          </p:cNvPr>
          <p:cNvSpPr>
            <a:spLocks noGrp="1"/>
          </p:cNvSpPr>
          <p:nvPr>
            <p:ph type="title"/>
          </p:nvPr>
        </p:nvSpPr>
        <p:spPr/>
        <p:txBody>
          <a:bodyPr>
            <a:normAutofit fontScale="90000"/>
          </a:bodyPr>
          <a:lstStyle/>
          <a:p>
            <a:pPr algn="ctr"/>
            <a:br>
              <a:rPr lang="en-US" b="1" dirty="0"/>
            </a:br>
            <a:r>
              <a:rPr lang="en-US" b="1" dirty="0"/>
              <a:t>TRANSITIONING TO YEAR 16 AND BEYOND</a:t>
            </a:r>
            <a:br>
              <a:rPr lang="en-US" dirty="0"/>
            </a:br>
            <a:endParaRPr lang="en-US" dirty="0"/>
          </a:p>
        </p:txBody>
      </p:sp>
      <p:sp>
        <p:nvSpPr>
          <p:cNvPr id="3" name="Content Placeholder 2">
            <a:extLst>
              <a:ext uri="{FF2B5EF4-FFF2-40B4-BE49-F238E27FC236}">
                <a16:creationId xmlns:a16="http://schemas.microsoft.com/office/drawing/2014/main" id="{835C088D-21AD-4AF4-8653-FD4F4659FDF3}"/>
              </a:ext>
            </a:extLst>
          </p:cNvPr>
          <p:cNvSpPr>
            <a:spLocks noGrp="1"/>
          </p:cNvSpPr>
          <p:nvPr>
            <p:ph idx="1"/>
          </p:nvPr>
        </p:nvSpPr>
        <p:spPr>
          <a:xfrm>
            <a:off x="838200" y="1911350"/>
            <a:ext cx="10515600" cy="4351338"/>
          </a:xfrm>
        </p:spPr>
        <p:txBody>
          <a:bodyPr/>
          <a:lstStyle/>
          <a:p>
            <a:r>
              <a:rPr lang="en-US" sz="2400" dirty="0"/>
              <a:t>Establish policy that reflects the terms of the LURA after the 15-year compliance period has expired by:</a:t>
            </a:r>
          </a:p>
          <a:p>
            <a:pPr marL="0" indent="0">
              <a:buNone/>
            </a:pPr>
            <a:endParaRPr lang="en-US" sz="2400" dirty="0"/>
          </a:p>
          <a:p>
            <a:pPr marL="914400" lvl="1" indent="-457200">
              <a:buAutoNum type="arabicPeriod"/>
            </a:pPr>
            <a:r>
              <a:rPr lang="en-US" sz="2000" dirty="0"/>
              <a:t>Creating reasonable and less frequent inspection criteria; and</a:t>
            </a:r>
          </a:p>
          <a:p>
            <a:pPr marL="914400" lvl="1" indent="-457200">
              <a:buAutoNum type="arabicPeriod"/>
            </a:pPr>
            <a:r>
              <a:rPr lang="en-US" sz="2000" dirty="0"/>
              <a:t>Redefining some of the reporting and eligibility criteria as summarized in Chapter 8 of the Compliance Monitoring Plan.</a:t>
            </a:r>
          </a:p>
          <a:p>
            <a:pPr marL="457200" lvl="1" indent="0">
              <a:buNone/>
            </a:pPr>
            <a:endParaRPr lang="en-US" sz="2000" dirty="0"/>
          </a:p>
          <a:p>
            <a:r>
              <a:rPr lang="en-US" sz="2400" dirty="0"/>
              <a:t>It is hoped that it will be administratively easier and less costly for owners and managers to operate tax credit properties and maintain compliance when the tax benefit is no longer available.</a:t>
            </a:r>
          </a:p>
          <a:p>
            <a:pPr marL="0" indent="0">
              <a:buNone/>
            </a:pPr>
            <a:endParaRPr lang="en-US" sz="2400" dirty="0"/>
          </a:p>
          <a:p>
            <a:pPr marL="457200" lvl="1" indent="0">
              <a:buNone/>
            </a:pPr>
            <a:endParaRPr lang="en-US" dirty="0"/>
          </a:p>
        </p:txBody>
      </p:sp>
    </p:spTree>
    <p:extLst>
      <p:ext uri="{BB962C8B-B14F-4D97-AF65-F5344CB8AC3E}">
        <p14:creationId xmlns:p14="http://schemas.microsoft.com/office/powerpoint/2010/main" val="49723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E2D0-3549-4CED-AF7F-506998F83E9E}"/>
              </a:ext>
            </a:extLst>
          </p:cNvPr>
          <p:cNvSpPr>
            <a:spLocks noGrp="1"/>
          </p:cNvSpPr>
          <p:nvPr>
            <p:ph type="title"/>
          </p:nvPr>
        </p:nvSpPr>
        <p:spPr/>
        <p:txBody>
          <a:bodyPr/>
          <a:lstStyle/>
          <a:p>
            <a:pPr algn="ctr"/>
            <a:r>
              <a:rPr lang="en-US" b="1" dirty="0"/>
              <a:t>TRANSITIONING TO YEAR 16 AND BEYOND</a:t>
            </a:r>
          </a:p>
        </p:txBody>
      </p:sp>
      <p:sp>
        <p:nvSpPr>
          <p:cNvPr id="3" name="Content Placeholder 2">
            <a:extLst>
              <a:ext uri="{FF2B5EF4-FFF2-40B4-BE49-F238E27FC236}">
                <a16:creationId xmlns:a16="http://schemas.microsoft.com/office/drawing/2014/main" id="{DD749FF7-33FD-4C0A-A316-DFC5A4A1CE7B}"/>
              </a:ext>
            </a:extLst>
          </p:cNvPr>
          <p:cNvSpPr>
            <a:spLocks noGrp="1"/>
          </p:cNvSpPr>
          <p:nvPr>
            <p:ph idx="1"/>
          </p:nvPr>
        </p:nvSpPr>
        <p:spPr>
          <a:xfrm>
            <a:off x="838200" y="1868487"/>
            <a:ext cx="10515600" cy="2449940"/>
          </a:xfrm>
        </p:spPr>
        <p:txBody>
          <a:bodyPr/>
          <a:lstStyle/>
          <a:p>
            <a:endParaRPr lang="en-US" dirty="0"/>
          </a:p>
          <a:p>
            <a:r>
              <a:rPr lang="en-US" sz="2400" dirty="0"/>
              <a:t>The objective is after year 15, compliance can be achieved much easier, but the spirit of the program is not compromised, and the housing will continue to serve the people for whom the program was intended.</a:t>
            </a:r>
          </a:p>
        </p:txBody>
      </p:sp>
    </p:spTree>
    <p:extLst>
      <p:ext uri="{BB962C8B-B14F-4D97-AF65-F5344CB8AC3E}">
        <p14:creationId xmlns:p14="http://schemas.microsoft.com/office/powerpoint/2010/main" val="247515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AC11-C6A4-4443-839F-22CDC0C4B27C}"/>
              </a:ext>
            </a:extLst>
          </p:cNvPr>
          <p:cNvSpPr>
            <a:spLocks noGrp="1"/>
          </p:cNvSpPr>
          <p:nvPr>
            <p:ph type="title"/>
          </p:nvPr>
        </p:nvSpPr>
        <p:spPr/>
        <p:txBody>
          <a:bodyPr/>
          <a:lstStyle/>
          <a:p>
            <a:pPr algn="ctr"/>
            <a:r>
              <a:rPr lang="en-US" b="1" dirty="0"/>
              <a:t>TRANSITIONING TO YEAR 16 AND BEYOND</a:t>
            </a:r>
          </a:p>
        </p:txBody>
      </p:sp>
      <p:sp>
        <p:nvSpPr>
          <p:cNvPr id="3" name="Content Placeholder 2">
            <a:extLst>
              <a:ext uri="{FF2B5EF4-FFF2-40B4-BE49-F238E27FC236}">
                <a16:creationId xmlns:a16="http://schemas.microsoft.com/office/drawing/2014/main" id="{E9CBD02C-F0E2-4064-A660-52B03F0800EF}"/>
              </a:ext>
            </a:extLst>
          </p:cNvPr>
          <p:cNvSpPr>
            <a:spLocks noGrp="1"/>
          </p:cNvSpPr>
          <p:nvPr>
            <p:ph idx="1"/>
          </p:nvPr>
        </p:nvSpPr>
        <p:spPr/>
        <p:txBody>
          <a:bodyPr>
            <a:normAutofit/>
          </a:bodyPr>
          <a:lstStyle/>
          <a:p>
            <a:r>
              <a:rPr lang="en-US" sz="2400" dirty="0"/>
              <a:t>IRC Section 1.42-5 contains the regulations for agencies’ compliance monitoring during the initial 15-year compliance period.</a:t>
            </a:r>
          </a:p>
          <a:p>
            <a:pPr marL="0" indent="0">
              <a:buNone/>
            </a:pPr>
            <a:endParaRPr lang="en-US" sz="1200" dirty="0"/>
          </a:p>
          <a:p>
            <a:r>
              <a:rPr lang="en-US" sz="2400" dirty="0"/>
              <a:t>These regulations do not require agencies to monitor according to these regulations during the extended use period.</a:t>
            </a:r>
          </a:p>
          <a:p>
            <a:endParaRPr lang="en-US" sz="1200" dirty="0"/>
          </a:p>
          <a:p>
            <a:r>
              <a:rPr lang="en-US" sz="2400" dirty="0"/>
              <a:t>IRS officials and other experts have indicated that agencies may not report noncompliance to the IRS after the initial 15-year compliance period is over.</a:t>
            </a:r>
          </a:p>
          <a:p>
            <a:endParaRPr lang="en-US" sz="1200" dirty="0"/>
          </a:p>
          <a:p>
            <a:r>
              <a:rPr lang="en-US" sz="2400" dirty="0"/>
              <a:t>The tax benefit to the owner is exhausted and the IRS can no longer recapture or disallow credits.</a:t>
            </a:r>
          </a:p>
        </p:txBody>
      </p:sp>
    </p:spTree>
    <p:extLst>
      <p:ext uri="{BB962C8B-B14F-4D97-AF65-F5344CB8AC3E}">
        <p14:creationId xmlns:p14="http://schemas.microsoft.com/office/powerpoint/2010/main" val="420811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C8F3-15F3-4558-BC70-371360F6EB38}"/>
              </a:ext>
            </a:extLst>
          </p:cNvPr>
          <p:cNvSpPr>
            <a:spLocks noGrp="1"/>
          </p:cNvSpPr>
          <p:nvPr>
            <p:ph type="title"/>
          </p:nvPr>
        </p:nvSpPr>
        <p:spPr/>
        <p:txBody>
          <a:bodyPr/>
          <a:lstStyle/>
          <a:p>
            <a:pPr algn="ctr"/>
            <a:r>
              <a:rPr lang="en-US" b="1" dirty="0"/>
              <a:t>TRANSITIONING TO YEAR 16 AND BEYOND</a:t>
            </a:r>
          </a:p>
        </p:txBody>
      </p:sp>
      <p:sp>
        <p:nvSpPr>
          <p:cNvPr id="3" name="Content Placeholder 2">
            <a:extLst>
              <a:ext uri="{FF2B5EF4-FFF2-40B4-BE49-F238E27FC236}">
                <a16:creationId xmlns:a16="http://schemas.microsoft.com/office/drawing/2014/main" id="{9A11E498-EB90-41FC-9D23-AF6898ED850C}"/>
              </a:ext>
            </a:extLst>
          </p:cNvPr>
          <p:cNvSpPr>
            <a:spLocks noGrp="1"/>
          </p:cNvSpPr>
          <p:nvPr>
            <p:ph idx="1"/>
          </p:nvPr>
        </p:nvSpPr>
        <p:spPr/>
        <p:txBody>
          <a:bodyPr>
            <a:normAutofit/>
          </a:bodyPr>
          <a:lstStyle/>
          <a:p>
            <a:r>
              <a:rPr lang="en-US" sz="2400" dirty="0"/>
              <a:t>Based on the requirements of the extended use period specified in IRC Section 42 regulations and in the LURA, MHC has the authority to establish different criteria for:</a:t>
            </a:r>
          </a:p>
          <a:p>
            <a:pPr marL="0" indent="0">
              <a:buNone/>
            </a:pPr>
            <a:r>
              <a:rPr lang="en-US" sz="2400" dirty="0"/>
              <a:t>	1. Eligible/ineligible student households;</a:t>
            </a:r>
          </a:p>
          <a:p>
            <a:pPr marL="0" indent="0">
              <a:buNone/>
            </a:pPr>
            <a:r>
              <a:rPr lang="en-US" sz="2400" dirty="0"/>
              <a:t>	2. Available unit rule;</a:t>
            </a:r>
          </a:p>
          <a:p>
            <a:pPr marL="0" indent="0">
              <a:buNone/>
            </a:pPr>
            <a:r>
              <a:rPr lang="en-US" sz="2400" dirty="0"/>
              <a:t>	3. Unit transfers; and</a:t>
            </a:r>
          </a:p>
          <a:p>
            <a:pPr marL="0" indent="0">
              <a:buNone/>
            </a:pPr>
            <a:r>
              <a:rPr lang="en-US" sz="2400" dirty="0"/>
              <a:t>	4. The process for performing annual recertifications during the 		    extended use period.</a:t>
            </a:r>
          </a:p>
        </p:txBody>
      </p:sp>
    </p:spTree>
    <p:extLst>
      <p:ext uri="{BB962C8B-B14F-4D97-AF65-F5344CB8AC3E}">
        <p14:creationId xmlns:p14="http://schemas.microsoft.com/office/powerpoint/2010/main" val="714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A57C-B61F-4FE4-81AF-9DAC68B92DA4}"/>
              </a:ext>
            </a:extLst>
          </p:cNvPr>
          <p:cNvSpPr>
            <a:spLocks noGrp="1"/>
          </p:cNvSpPr>
          <p:nvPr>
            <p:ph type="title"/>
          </p:nvPr>
        </p:nvSpPr>
        <p:spPr/>
        <p:txBody>
          <a:bodyPr/>
          <a:lstStyle/>
          <a:p>
            <a:pPr algn="ctr"/>
            <a:r>
              <a:rPr lang="en-US" b="1" dirty="0"/>
              <a:t>TRANSITIONING TO YEAR 16 AND BEYOND</a:t>
            </a:r>
          </a:p>
        </p:txBody>
      </p:sp>
      <p:sp>
        <p:nvSpPr>
          <p:cNvPr id="3" name="Content Placeholder 2">
            <a:extLst>
              <a:ext uri="{FF2B5EF4-FFF2-40B4-BE49-F238E27FC236}">
                <a16:creationId xmlns:a16="http://schemas.microsoft.com/office/drawing/2014/main" id="{CB550572-A6AA-4896-8049-3A00055AAC7D}"/>
              </a:ext>
            </a:extLst>
          </p:cNvPr>
          <p:cNvSpPr>
            <a:spLocks noGrp="1"/>
          </p:cNvSpPr>
          <p:nvPr>
            <p:ph idx="1"/>
          </p:nvPr>
        </p:nvSpPr>
        <p:spPr/>
        <p:txBody>
          <a:bodyPr/>
          <a:lstStyle/>
          <a:p>
            <a:r>
              <a:rPr lang="en-US" sz="2400" dirty="0"/>
              <a:t>Establishing different criteria for the four items on the previous slide is allowed if the following continues:</a:t>
            </a:r>
          </a:p>
          <a:p>
            <a:pPr marL="0" indent="0">
              <a:buNone/>
            </a:pPr>
            <a:r>
              <a:rPr lang="en-US" sz="2400" dirty="0"/>
              <a:t>	1. Income and rent restrictions;</a:t>
            </a:r>
          </a:p>
          <a:p>
            <a:pPr marL="0" indent="0">
              <a:buNone/>
            </a:pPr>
            <a:r>
              <a:rPr lang="en-US" sz="2400" dirty="0"/>
              <a:t>	2. General use requirements (fair housing);</a:t>
            </a:r>
          </a:p>
          <a:p>
            <a:pPr marL="0" indent="0">
              <a:buNone/>
            </a:pPr>
            <a:r>
              <a:rPr lang="en-US" sz="2400" dirty="0"/>
              <a:t>	3. Section 8 acceptance;</a:t>
            </a:r>
          </a:p>
          <a:p>
            <a:pPr marL="0" indent="0">
              <a:buNone/>
            </a:pPr>
            <a:r>
              <a:rPr lang="en-US" sz="2400" dirty="0"/>
              <a:t>	4. Minimum set-asides;</a:t>
            </a:r>
          </a:p>
          <a:p>
            <a:pPr marL="0" indent="0">
              <a:buNone/>
            </a:pPr>
            <a:r>
              <a:rPr lang="en-US" sz="2400" dirty="0"/>
              <a:t>	5. Applicable fraction; and</a:t>
            </a:r>
          </a:p>
          <a:p>
            <a:pPr marL="0" indent="0">
              <a:buNone/>
            </a:pPr>
            <a:r>
              <a:rPr lang="en-US" sz="2400" dirty="0"/>
              <a:t>	6. Initial and annual recertifications.</a:t>
            </a:r>
          </a:p>
          <a:p>
            <a:pPr marL="0" indent="0">
              <a:buNone/>
            </a:pPr>
            <a:endParaRPr lang="en-US" dirty="0"/>
          </a:p>
        </p:txBody>
      </p:sp>
    </p:spTree>
    <p:extLst>
      <p:ext uri="{BB962C8B-B14F-4D97-AF65-F5344CB8AC3E}">
        <p14:creationId xmlns:p14="http://schemas.microsoft.com/office/powerpoint/2010/main" val="315213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9D40B-5317-4824-95FD-DD03FC6B9127}"/>
              </a:ext>
            </a:extLst>
          </p:cNvPr>
          <p:cNvSpPr>
            <a:spLocks noGrp="1"/>
          </p:cNvSpPr>
          <p:nvPr>
            <p:ph type="title"/>
          </p:nvPr>
        </p:nvSpPr>
        <p:spPr>
          <a:xfrm>
            <a:off x="838200" y="2477852"/>
            <a:ext cx="10515600" cy="2070054"/>
          </a:xfrm>
        </p:spPr>
        <p:txBody>
          <a:bodyPr>
            <a:normAutofit/>
          </a:bodyPr>
          <a:lstStyle/>
          <a:p>
            <a:r>
              <a:rPr lang="en-US" sz="4800" dirty="0"/>
              <a:t>     and Beyond</a:t>
            </a:r>
          </a:p>
        </p:txBody>
      </p:sp>
      <p:sp>
        <p:nvSpPr>
          <p:cNvPr id="5" name="Text Placeholder 4">
            <a:extLst>
              <a:ext uri="{FF2B5EF4-FFF2-40B4-BE49-F238E27FC236}">
                <a16:creationId xmlns:a16="http://schemas.microsoft.com/office/drawing/2014/main" id="{70041974-148F-43C6-AFE4-4D63FE2050EF}"/>
              </a:ext>
            </a:extLst>
          </p:cNvPr>
          <p:cNvSpPr>
            <a:spLocks noGrp="1"/>
          </p:cNvSpPr>
          <p:nvPr>
            <p:ph type="body" idx="1"/>
          </p:nvPr>
        </p:nvSpPr>
        <p:spPr>
          <a:xfrm>
            <a:off x="831850" y="4589464"/>
            <a:ext cx="10515600" cy="1304190"/>
          </a:xfrm>
        </p:spPr>
        <p:txBody>
          <a:bodyPr>
            <a:normAutofit/>
            <a:sp3d extrusionH="57150">
              <a:bevelT w="82550" h="38100" prst="coolSlant"/>
            </a:sp3d>
          </a:bodyPr>
          <a:lstStyle/>
          <a:p>
            <a:pPr algn="ctr"/>
            <a:r>
              <a:rPr kumimoji="0" lang="en-US" sz="4000" b="0" i="0" u="none" strike="noStrike" kern="1200" cap="none" spc="0" normalizeH="0" baseline="0" noProof="0" dirty="0">
                <a:ln>
                  <a:noFill/>
                </a:ln>
                <a:solidFill>
                  <a:schemeClr val="accent1">
                    <a:lumMod val="75000"/>
                  </a:schemeClr>
                </a:solidFill>
                <a:effectLst/>
                <a:uLnTx/>
                <a:uFillTx/>
                <a:latin typeface="Franklin Gothic Heavy" panose="020B0903020102020204" pitchFamily="34" charset="0"/>
                <a:ea typeface="+mj-ea"/>
                <a:cs typeface="+mj-cs"/>
              </a:rPr>
              <a:t>What Happens After Year 15?</a:t>
            </a:r>
          </a:p>
          <a:p>
            <a:pPr algn="ctr"/>
            <a:r>
              <a:rPr lang="en-US" dirty="0">
                <a:solidFill>
                  <a:schemeClr val="accent1">
                    <a:lumMod val="75000"/>
                  </a:schemeClr>
                </a:solidFill>
              </a:rPr>
              <a:t>Right of First Refusal</a:t>
            </a:r>
          </a:p>
        </p:txBody>
      </p:sp>
      <p:pic>
        <p:nvPicPr>
          <p:cNvPr id="10" name="Picture 9">
            <a:extLst>
              <a:ext uri="{FF2B5EF4-FFF2-40B4-BE49-F238E27FC236}">
                <a16:creationId xmlns:a16="http://schemas.microsoft.com/office/drawing/2014/main" id="{C6B91492-483E-426F-BAA8-2C8706EBB300}"/>
              </a:ext>
            </a:extLst>
          </p:cNvPr>
          <p:cNvPicPr>
            <a:picLocks noChangeAspect="1"/>
          </p:cNvPicPr>
          <p:nvPr/>
        </p:nvPicPr>
        <p:blipFill>
          <a:blip r:embed="rId2"/>
          <a:stretch>
            <a:fillRect/>
          </a:stretch>
        </p:blipFill>
        <p:spPr>
          <a:xfrm>
            <a:off x="678169" y="2477852"/>
            <a:ext cx="3425105" cy="1913902"/>
          </a:xfrm>
          <a:prstGeom prst="rect">
            <a:avLst/>
          </a:prstGeom>
        </p:spPr>
      </p:pic>
    </p:spTree>
    <p:extLst>
      <p:ext uri="{BB962C8B-B14F-4D97-AF65-F5344CB8AC3E}">
        <p14:creationId xmlns:p14="http://schemas.microsoft.com/office/powerpoint/2010/main" val="210059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DE93-5573-41A3-AA50-218D77BDF6AE}"/>
              </a:ext>
            </a:extLst>
          </p:cNvPr>
          <p:cNvSpPr>
            <a:spLocks noGrp="1"/>
          </p:cNvSpPr>
          <p:nvPr>
            <p:ph type="title"/>
          </p:nvPr>
        </p:nvSpPr>
        <p:spPr/>
        <p:txBody>
          <a:bodyPr/>
          <a:lstStyle/>
          <a:p>
            <a:pPr algn="ctr"/>
            <a:r>
              <a:rPr lang="en-US" b="1" dirty="0"/>
              <a:t>What Happens After Year 15?</a:t>
            </a:r>
            <a:endParaRPr lang="en-US" dirty="0"/>
          </a:p>
        </p:txBody>
      </p:sp>
      <p:sp>
        <p:nvSpPr>
          <p:cNvPr id="3" name="Content Placeholder 2">
            <a:extLst>
              <a:ext uri="{FF2B5EF4-FFF2-40B4-BE49-F238E27FC236}">
                <a16:creationId xmlns:a16="http://schemas.microsoft.com/office/drawing/2014/main" id="{6F3D4C98-56A3-4DB8-B06C-544F62002635}"/>
              </a:ext>
            </a:extLst>
          </p:cNvPr>
          <p:cNvSpPr>
            <a:spLocks noGrp="1"/>
          </p:cNvSpPr>
          <p:nvPr>
            <p:ph idx="1"/>
          </p:nvPr>
        </p:nvSpPr>
        <p:spPr/>
        <p:txBody>
          <a:bodyPr>
            <a:normAutofit fontScale="85000" lnSpcReduction="10000"/>
          </a:bodyPr>
          <a:lstStyle/>
          <a:p>
            <a:pPr marL="0" indent="0" algn="ctr">
              <a:buNone/>
            </a:pPr>
            <a:endParaRPr lang="en-US" sz="3500" b="1" dirty="0"/>
          </a:p>
          <a:p>
            <a:pPr marL="0" indent="0">
              <a:buNone/>
            </a:pPr>
            <a:r>
              <a:rPr lang="en-US" dirty="0"/>
              <a:t>The Housing Credit Program, through Internal Revenue Code (IRC) Section 42(</a:t>
            </a:r>
            <a:r>
              <a:rPr lang="en-US" dirty="0" err="1"/>
              <a:t>i</a:t>
            </a:r>
            <a:r>
              <a:rPr lang="en-US" dirty="0"/>
              <a:t>)(7), offers nonprofit general partners a “Right of First Refusal” (ROFR).  </a:t>
            </a:r>
          </a:p>
          <a:p>
            <a:pPr marL="0" indent="0">
              <a:buNone/>
            </a:pPr>
            <a:endParaRPr lang="en-US" dirty="0"/>
          </a:p>
          <a:p>
            <a:pPr marL="0" indent="0">
              <a:buNone/>
            </a:pPr>
            <a:r>
              <a:rPr lang="en-US" dirty="0"/>
              <a:t>The ROFR can be used to obtain eventual ownership of the property at a minimum purchase price equivalent to the outstanding debt plus taxes.</a:t>
            </a:r>
          </a:p>
          <a:p>
            <a:pPr marL="0" indent="0">
              <a:buNone/>
            </a:pPr>
            <a:endParaRPr lang="en-US" dirty="0"/>
          </a:p>
          <a:p>
            <a:pPr marL="0" indent="0">
              <a:buNone/>
            </a:pPr>
            <a:r>
              <a:rPr lang="en-US" dirty="0"/>
              <a:t>The provision allows nonprofit general partners to gain ownership of Housing Credit properties as their investors exit after 15 years once the investor has claimed all Housing Credits and before the program’s rent restrictions expire.</a:t>
            </a:r>
          </a:p>
          <a:p>
            <a:pPr marL="0" indent="0">
              <a:buNone/>
            </a:pPr>
            <a:endParaRPr lang="en-US" dirty="0"/>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83288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4240-91AC-4D6B-99E8-B00624A0A090}"/>
              </a:ext>
            </a:extLst>
          </p:cNvPr>
          <p:cNvSpPr>
            <a:spLocks noGrp="1"/>
          </p:cNvSpPr>
          <p:nvPr>
            <p:ph type="title"/>
          </p:nvPr>
        </p:nvSpPr>
        <p:spPr>
          <a:xfrm>
            <a:off x="838200" y="388177"/>
            <a:ext cx="10515600" cy="1325563"/>
          </a:xfrm>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25A21F87-093F-4B67-ACE4-E2A1C27E01DE}"/>
              </a:ext>
            </a:extLst>
          </p:cNvPr>
          <p:cNvSpPr>
            <a:spLocks noGrp="1"/>
          </p:cNvSpPr>
          <p:nvPr>
            <p:ph idx="1"/>
          </p:nvPr>
        </p:nvSpPr>
        <p:spPr/>
        <p:txBody>
          <a:bodyPr>
            <a:normAutofit/>
          </a:bodyPr>
          <a:lstStyle/>
          <a:p>
            <a:pPr marL="0" indent="0" algn="ctr">
              <a:buNone/>
            </a:pPr>
            <a:endParaRPr lang="en-US" b="1" dirty="0"/>
          </a:p>
          <a:p>
            <a:pPr marL="0" indent="0">
              <a:buNone/>
            </a:pPr>
            <a:r>
              <a:rPr lang="en-US" dirty="0"/>
              <a:t>For most of the Housing Credit program’s history, the vast majority of participating nonprofit sponsors have secured the transfer right, exercised it, and obtained full ownership to continue to operate the property as affordable housing in accordance with their missions.</a:t>
            </a:r>
          </a:p>
          <a:p>
            <a:pPr marL="0" indent="0">
              <a:buNone/>
            </a:pPr>
            <a:endParaRPr lang="en-US" sz="2800" dirty="0"/>
          </a:p>
          <a:p>
            <a:pPr marL="0" indent="0">
              <a:buNone/>
            </a:pPr>
            <a:r>
              <a:rPr lang="en-US" dirty="0"/>
              <a:t>A ROFR is not unique to the Housing Credit program and is often used in common real estate transactions when afforded by a local ordinance.</a:t>
            </a:r>
            <a:endParaRPr lang="en-US" sz="2800" dirty="0"/>
          </a:p>
          <a:p>
            <a:pPr marL="0" indent="0">
              <a:buNone/>
            </a:pPr>
            <a:endParaRPr lang="en-US" dirty="0"/>
          </a:p>
        </p:txBody>
      </p:sp>
    </p:spTree>
    <p:extLst>
      <p:ext uri="{BB962C8B-B14F-4D97-AF65-F5344CB8AC3E}">
        <p14:creationId xmlns:p14="http://schemas.microsoft.com/office/powerpoint/2010/main" val="2423170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66FA-A76B-42F7-A738-EB301C8CA155}"/>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AC177411-9C5D-40B1-8284-A820FDA29267}"/>
              </a:ext>
            </a:extLst>
          </p:cNvPr>
          <p:cNvSpPr>
            <a:spLocks noGrp="1"/>
          </p:cNvSpPr>
          <p:nvPr>
            <p:ph idx="1"/>
          </p:nvPr>
        </p:nvSpPr>
        <p:spPr/>
        <p:txBody>
          <a:bodyPr/>
          <a:lstStyle/>
          <a:p>
            <a:pPr marL="0" indent="0">
              <a:buNone/>
            </a:pPr>
            <a:endParaRPr lang="en-US" dirty="0"/>
          </a:p>
          <a:p>
            <a:pPr marL="0" indent="0">
              <a:buNone/>
            </a:pPr>
            <a:r>
              <a:rPr lang="en-US" dirty="0"/>
              <a:t>The common law ROFR is triggered by an enforceable, bona fide offer of purchase from an unrelated third party.</a:t>
            </a:r>
          </a:p>
          <a:p>
            <a:pPr marL="0" indent="0">
              <a:buNone/>
            </a:pPr>
            <a:endParaRPr lang="en-US" dirty="0"/>
          </a:p>
          <a:p>
            <a:pPr marL="0" indent="0">
              <a:buNone/>
            </a:pPr>
            <a:r>
              <a:rPr lang="en-US" dirty="0"/>
              <a:t>When this offer is made, the relevant party (often a City, designated development partner, or in rare instances the tenants) is given the opportunity to match the third party’s offer price and purchase the property themselves.</a:t>
            </a:r>
          </a:p>
          <a:p>
            <a:pPr marL="0" indent="0">
              <a:buNone/>
            </a:pPr>
            <a:endParaRPr lang="en-US" dirty="0"/>
          </a:p>
        </p:txBody>
      </p:sp>
    </p:spTree>
    <p:extLst>
      <p:ext uri="{BB962C8B-B14F-4D97-AF65-F5344CB8AC3E}">
        <p14:creationId xmlns:p14="http://schemas.microsoft.com/office/powerpoint/2010/main" val="258193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1B1F-E9CA-40FF-9D9D-30FCE205A5FE}"/>
              </a:ext>
            </a:extLst>
          </p:cNvPr>
          <p:cNvSpPr>
            <a:spLocks noGrp="1"/>
          </p:cNvSpPr>
          <p:nvPr>
            <p:ph type="title"/>
          </p:nvPr>
        </p:nvSpPr>
        <p:spPr>
          <a:xfrm>
            <a:off x="838200" y="141007"/>
            <a:ext cx="10515600" cy="1325563"/>
          </a:xfrm>
        </p:spPr>
        <p:txBody>
          <a:bodyPr/>
          <a:lstStyle/>
          <a:p>
            <a:r>
              <a:rPr lang="en-US" dirty="0">
                <a:solidFill>
                  <a:schemeClr val="bg1"/>
                </a:solidFill>
              </a:rPr>
              <a:t>Overview</a:t>
            </a:r>
          </a:p>
        </p:txBody>
      </p:sp>
      <p:sp>
        <p:nvSpPr>
          <p:cNvPr id="3" name="Content Placeholder 2">
            <a:extLst>
              <a:ext uri="{FF2B5EF4-FFF2-40B4-BE49-F238E27FC236}">
                <a16:creationId xmlns:a16="http://schemas.microsoft.com/office/drawing/2014/main" id="{3EE8CFC1-91BE-4EE1-AA05-631D32174E7C}"/>
              </a:ext>
            </a:extLst>
          </p:cNvPr>
          <p:cNvSpPr>
            <a:spLocks noGrp="1"/>
          </p:cNvSpPr>
          <p:nvPr>
            <p:ph idx="1"/>
          </p:nvPr>
        </p:nvSpPr>
        <p:spPr>
          <a:xfrm>
            <a:off x="838200" y="1622612"/>
            <a:ext cx="10515600" cy="4570319"/>
          </a:xfrm>
        </p:spPr>
        <p:txBody>
          <a:bodyPr>
            <a:normAutofit fontScale="85000" lnSpcReduction="20000"/>
          </a:bodyPr>
          <a:lstStyle/>
          <a:p>
            <a:endParaRPr lang="en-US" dirty="0"/>
          </a:p>
          <a:p>
            <a:pPr marL="0" indent="0">
              <a:buNone/>
            </a:pPr>
            <a:r>
              <a:rPr lang="en-US" dirty="0"/>
              <a:t> LIHTC Periods</a:t>
            </a:r>
          </a:p>
          <a:p>
            <a:pPr lvl="1"/>
            <a:r>
              <a:rPr lang="en-US" dirty="0"/>
              <a:t>Compliance Period</a:t>
            </a:r>
          </a:p>
          <a:p>
            <a:pPr lvl="1"/>
            <a:r>
              <a:rPr lang="en-US" b="1" dirty="0"/>
              <a:t>Extended Use Period</a:t>
            </a:r>
          </a:p>
          <a:p>
            <a:pPr lvl="1"/>
            <a:endParaRPr lang="en-US" b="1" dirty="0"/>
          </a:p>
          <a:p>
            <a:pPr marL="0" indent="0">
              <a:buNone/>
            </a:pPr>
            <a:r>
              <a:rPr lang="en-US" dirty="0"/>
              <a:t> Transitioning to Year 16 and Beyond</a:t>
            </a:r>
          </a:p>
          <a:p>
            <a:pPr lvl="1"/>
            <a:r>
              <a:rPr lang="en-US" dirty="0"/>
              <a:t>Monitoring changes</a:t>
            </a:r>
          </a:p>
          <a:p>
            <a:pPr marL="457200" lvl="1" indent="0">
              <a:lnSpc>
                <a:spcPct val="120000"/>
              </a:lnSpc>
              <a:buNone/>
            </a:pPr>
            <a:endParaRPr lang="en-US" dirty="0"/>
          </a:p>
          <a:p>
            <a:pPr marL="0" indent="0">
              <a:buNone/>
            </a:pPr>
            <a:r>
              <a:rPr lang="en-US" dirty="0"/>
              <a:t> What Happens After Year 15?</a:t>
            </a:r>
          </a:p>
          <a:p>
            <a:pPr lvl="1"/>
            <a:r>
              <a:rPr lang="en-US" dirty="0"/>
              <a:t>Right of First Refusal</a:t>
            </a:r>
          </a:p>
          <a:p>
            <a:pPr lvl="1"/>
            <a:r>
              <a:rPr lang="en-US" dirty="0"/>
              <a:t>General Partner Option to Purchase</a:t>
            </a:r>
          </a:p>
          <a:p>
            <a:pPr lvl="1"/>
            <a:r>
              <a:rPr lang="en-US" dirty="0"/>
              <a:t>Continued Compliance Sale</a:t>
            </a:r>
          </a:p>
          <a:p>
            <a:pPr lvl="1"/>
            <a:r>
              <a:rPr lang="en-US" dirty="0"/>
              <a:t>Compliance Termination Sale (i.e., Qualified Contract)</a:t>
            </a:r>
          </a:p>
          <a:p>
            <a:pPr lvl="1"/>
            <a:r>
              <a:rPr lang="en-US" dirty="0"/>
              <a:t>Resyndication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69764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B3DF-3FFA-44D0-97DC-7A10A54D9399}"/>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E979A13D-5E1A-49EF-A604-89CD789D7F5A}"/>
              </a:ext>
            </a:extLst>
          </p:cNvPr>
          <p:cNvSpPr>
            <a:spLocks noGrp="1"/>
          </p:cNvSpPr>
          <p:nvPr>
            <p:ph idx="1"/>
          </p:nvPr>
        </p:nvSpPr>
        <p:spPr/>
        <p:txBody>
          <a:bodyPr>
            <a:normAutofit lnSpcReduction="10000"/>
          </a:bodyPr>
          <a:lstStyle/>
          <a:p>
            <a:pPr marL="0" indent="0" algn="ctr">
              <a:buNone/>
            </a:pPr>
            <a:endParaRPr lang="en-US" b="1" dirty="0"/>
          </a:p>
          <a:p>
            <a:pPr marL="0" indent="0">
              <a:buNone/>
            </a:pPr>
            <a:r>
              <a:rPr lang="en-US" dirty="0"/>
              <a:t>The ROFR in the Housing Credit program differs in that the price is not based on a third party’s offered price, but on the sum of the property’s outstanding debt plus taxes, as specified in the federal statue.</a:t>
            </a:r>
          </a:p>
          <a:p>
            <a:pPr marL="0" indent="0">
              <a:buNone/>
            </a:pPr>
            <a:endParaRPr lang="en-US" dirty="0"/>
          </a:p>
          <a:p>
            <a:pPr marL="0" indent="0">
              <a:buNone/>
            </a:pPr>
            <a:r>
              <a:rPr lang="en-US" dirty="0"/>
              <a:t>The challenges to general partner’s project-transfer rights are focused on the ROFR.  The ROFR can be used by the nonprofit to obtain full ownership of a property by purchasing the investor stake once the tax credits have been fully claimed, often at Year 15.</a:t>
            </a:r>
          </a:p>
        </p:txBody>
      </p:sp>
    </p:spTree>
    <p:extLst>
      <p:ext uri="{BB962C8B-B14F-4D97-AF65-F5344CB8AC3E}">
        <p14:creationId xmlns:p14="http://schemas.microsoft.com/office/powerpoint/2010/main" val="345032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7578-F8B3-4203-B87B-46F48A1CF630}"/>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74CF516B-1FC7-46CB-AB8A-1B81C2FBA6AF}"/>
              </a:ext>
            </a:extLst>
          </p:cNvPr>
          <p:cNvSpPr>
            <a:spLocks noGrp="1"/>
          </p:cNvSpPr>
          <p:nvPr>
            <p:ph idx="1"/>
          </p:nvPr>
        </p:nvSpPr>
        <p:spPr/>
        <p:txBody>
          <a:bodyPr>
            <a:normAutofit/>
          </a:bodyPr>
          <a:lstStyle/>
          <a:p>
            <a:pPr marL="0" indent="0" algn="l">
              <a:buNone/>
            </a:pPr>
            <a:endParaRPr lang="en-US" sz="2400" dirty="0"/>
          </a:p>
          <a:p>
            <a:pPr marL="0" indent="0" algn="l">
              <a:buNone/>
            </a:pPr>
            <a:r>
              <a:rPr lang="en-US" sz="2400" dirty="0"/>
              <a:t>Recently, sources of outside capital have acquired the control of investor partnerships in Housing Credit developments and begun systematically challenging general partners’ project-transfer rights, disrupting the normal investor exit process in hopes of generating windfall returns.</a:t>
            </a:r>
          </a:p>
          <a:p>
            <a:pPr marL="0" indent="0" algn="l">
              <a:buNone/>
            </a:pPr>
            <a:endParaRPr lang="en-US" sz="2400" dirty="0"/>
          </a:p>
          <a:p>
            <a:pPr marL="0" indent="0" algn="l">
              <a:buNone/>
            </a:pPr>
            <a:r>
              <a:rPr lang="en-US" sz="2400" dirty="0"/>
              <a:t>This has led to a growing number of troubling legal disputes and litigation that both drains the general partner’s resources and threatens the long-term affordability of housing tax credit developments.</a:t>
            </a:r>
          </a:p>
          <a:p>
            <a:endParaRPr lang="en-US" dirty="0"/>
          </a:p>
        </p:txBody>
      </p:sp>
    </p:spTree>
    <p:extLst>
      <p:ext uri="{BB962C8B-B14F-4D97-AF65-F5344CB8AC3E}">
        <p14:creationId xmlns:p14="http://schemas.microsoft.com/office/powerpoint/2010/main" val="3657678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889-6CA9-4516-AFEF-1E4FB826277C}"/>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6D21AF45-C817-4B0C-84DE-B041FED30547}"/>
              </a:ext>
            </a:extLst>
          </p:cNvPr>
          <p:cNvSpPr>
            <a:spLocks noGrp="1"/>
          </p:cNvSpPr>
          <p:nvPr>
            <p:ph idx="1"/>
          </p:nvPr>
        </p:nvSpPr>
        <p:spPr/>
        <p:txBody>
          <a:bodyPr>
            <a:normAutofit/>
          </a:bodyPr>
          <a:lstStyle/>
          <a:p>
            <a:pPr marL="0" indent="0">
              <a:buNone/>
            </a:pPr>
            <a:endParaRPr lang="en-US" dirty="0"/>
          </a:p>
          <a:p>
            <a:pPr marL="0" indent="0">
              <a:buNone/>
            </a:pPr>
            <a:r>
              <a:rPr lang="en-US" sz="2400" dirty="0"/>
              <a:t>By disputing the transfer of property to the nonprofit general partner through the ROFR, private investors are threatening to extract profits from the nonprofit and Housing Credit program.</a:t>
            </a:r>
          </a:p>
          <a:p>
            <a:pPr marL="0" indent="0">
              <a:buNone/>
            </a:pPr>
            <a:endParaRPr lang="en-US" sz="2400" dirty="0"/>
          </a:p>
          <a:p>
            <a:pPr marL="0" indent="0">
              <a:buNone/>
            </a:pPr>
            <a:r>
              <a:rPr lang="en-US" sz="2400" dirty="0"/>
              <a:t>Private investors leverage a profitable cash payment or the sale of the affordable property in return for leaving the partnership, recognizing that most nonprofits do not have the resources to litigate these issues in court.</a:t>
            </a:r>
          </a:p>
        </p:txBody>
      </p:sp>
    </p:spTree>
    <p:extLst>
      <p:ext uri="{BB962C8B-B14F-4D97-AF65-F5344CB8AC3E}">
        <p14:creationId xmlns:p14="http://schemas.microsoft.com/office/powerpoint/2010/main" val="273780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B2B2-2055-48C1-8DFE-E21E5C0BD884}"/>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69ECF774-5F76-444B-A473-D2A5A3D33AB3}"/>
              </a:ext>
            </a:extLst>
          </p:cNvPr>
          <p:cNvSpPr>
            <a:spLocks noGrp="1"/>
          </p:cNvSpPr>
          <p:nvPr>
            <p:ph idx="1"/>
          </p:nvPr>
        </p:nvSpPr>
        <p:spPr/>
        <p:txBody>
          <a:bodyPr/>
          <a:lstStyle/>
          <a:p>
            <a:pPr marL="0" indent="0">
              <a:buNone/>
            </a:pPr>
            <a:endParaRPr lang="en-US" b="1" dirty="0"/>
          </a:p>
          <a:p>
            <a:pPr marL="0" indent="0">
              <a:buNone/>
            </a:pPr>
            <a:r>
              <a:rPr lang="en-US" dirty="0"/>
              <a:t>The use of scarce funds for payments from the nonprofit to the private sector is contrary to the original intent of the Housing Credit program.</a:t>
            </a:r>
          </a:p>
          <a:p>
            <a:pPr marL="0" indent="0">
              <a:buNone/>
            </a:pPr>
            <a:endParaRPr lang="en-US" b="1" dirty="0"/>
          </a:p>
          <a:p>
            <a:pPr marL="0" indent="0">
              <a:buNone/>
            </a:pPr>
            <a:r>
              <a:rPr lang="en-US" dirty="0"/>
              <a:t>This detrimental process diverts resources that otherwise would be devoted to resident services, building maintenance and related affordable housing initiatives.</a:t>
            </a:r>
          </a:p>
        </p:txBody>
      </p:sp>
    </p:spTree>
    <p:extLst>
      <p:ext uri="{BB962C8B-B14F-4D97-AF65-F5344CB8AC3E}">
        <p14:creationId xmlns:p14="http://schemas.microsoft.com/office/powerpoint/2010/main" val="17993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5ECC-DA01-423F-84FF-CD3EBD0643BF}"/>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3961D5BB-56E0-4292-9179-3CECCD7A0D35}"/>
              </a:ext>
            </a:extLst>
          </p:cNvPr>
          <p:cNvSpPr>
            <a:spLocks noGrp="1"/>
          </p:cNvSpPr>
          <p:nvPr>
            <p:ph idx="1"/>
          </p:nvPr>
        </p:nvSpPr>
        <p:spPr/>
        <p:txBody>
          <a:bodyPr/>
          <a:lstStyle/>
          <a:p>
            <a:pPr marL="0" indent="0">
              <a:buNone/>
            </a:pPr>
            <a:endParaRPr lang="en-US" b="1" dirty="0"/>
          </a:p>
          <a:p>
            <a:pPr marL="0" indent="0">
              <a:buNone/>
            </a:pPr>
            <a:r>
              <a:rPr lang="en-US" dirty="0"/>
              <a:t>In some cases, limited partners take properties through the Qualified Contract process, ending the affordability restrictions entirely.</a:t>
            </a:r>
          </a:p>
          <a:p>
            <a:pPr marL="0" indent="0">
              <a:buNone/>
            </a:pPr>
            <a:endParaRPr lang="en-US" dirty="0"/>
          </a:p>
          <a:p>
            <a:pPr marL="0" indent="0">
              <a:buNone/>
            </a:pPr>
            <a:r>
              <a:rPr lang="en-US" dirty="0"/>
              <a:t>In high-cost rental markets, rising property values have created an increasing opportunity for investors to profit far beyond the original expectations and congressional intent.</a:t>
            </a:r>
          </a:p>
          <a:p>
            <a:pPr marL="0" indent="0">
              <a:buNone/>
            </a:pPr>
            <a:endParaRPr lang="en-US" dirty="0"/>
          </a:p>
        </p:txBody>
      </p:sp>
    </p:spTree>
    <p:extLst>
      <p:ext uri="{BB962C8B-B14F-4D97-AF65-F5344CB8AC3E}">
        <p14:creationId xmlns:p14="http://schemas.microsoft.com/office/powerpoint/2010/main" val="32255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C1C7-51DE-426D-810E-8F57517F9F90}"/>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0947E368-F2F4-4559-933E-F881083C632A}"/>
              </a:ext>
            </a:extLst>
          </p:cNvPr>
          <p:cNvSpPr>
            <a:spLocks noGrp="1"/>
          </p:cNvSpPr>
          <p:nvPr>
            <p:ph idx="1"/>
          </p:nvPr>
        </p:nvSpPr>
        <p:spPr/>
        <p:txBody>
          <a:bodyPr>
            <a:normAutofit fontScale="85000" lnSpcReduction="10000"/>
          </a:bodyPr>
          <a:lstStyle/>
          <a:p>
            <a:pPr marL="0" indent="0" algn="ctr">
              <a:buNone/>
            </a:pPr>
            <a:r>
              <a:rPr lang="en-US" sz="3300" b="1" dirty="0"/>
              <a:t>Investor Tactics for Challenging GP Project-Transfer Rights</a:t>
            </a:r>
          </a:p>
          <a:p>
            <a:endParaRPr lang="en-US" dirty="0"/>
          </a:p>
          <a:p>
            <a:r>
              <a:rPr lang="en-US" dirty="0"/>
              <a:t>Disputing the conditions and scope of transfer rights</a:t>
            </a:r>
          </a:p>
          <a:p>
            <a:r>
              <a:rPr lang="en-US" dirty="0"/>
              <a:t>Delaying, obstructing and disagreeing with related valuations</a:t>
            </a:r>
          </a:p>
          <a:p>
            <a:r>
              <a:rPr lang="en-US" dirty="0"/>
              <a:t>Refusing to consent to refinancing, either outright or by placing significant conditions on consent</a:t>
            </a:r>
          </a:p>
          <a:p>
            <a:r>
              <a:rPr lang="en-US" dirty="0"/>
              <a:t>Disputing fee calculations</a:t>
            </a:r>
          </a:p>
          <a:p>
            <a:r>
              <a:rPr lang="en-US" dirty="0"/>
              <a:t>Arguing over typographical errors</a:t>
            </a:r>
          </a:p>
          <a:p>
            <a:r>
              <a:rPr lang="en-US" dirty="0"/>
              <a:t>Asserting alleged breaches of partnership duties from many years prior, including by arguing that rents should have been set higher to maximize profits</a:t>
            </a:r>
          </a:p>
        </p:txBody>
      </p:sp>
    </p:spTree>
    <p:extLst>
      <p:ext uri="{BB962C8B-B14F-4D97-AF65-F5344CB8AC3E}">
        <p14:creationId xmlns:p14="http://schemas.microsoft.com/office/powerpoint/2010/main" val="410323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9FFE-C091-4524-B17A-F37CEC76D9A0}"/>
              </a:ext>
            </a:extLst>
          </p:cNvPr>
          <p:cNvSpPr>
            <a:spLocks noGrp="1"/>
          </p:cNvSpPr>
          <p:nvPr>
            <p:ph type="title"/>
          </p:nvPr>
        </p:nvSpPr>
        <p:spPr/>
        <p:txBody>
          <a:bodyPr/>
          <a:lstStyle/>
          <a:p>
            <a:pPr algn="ctr"/>
            <a:r>
              <a:rPr lang="en-US" b="1" dirty="0"/>
              <a:t>Right of First Refusal</a:t>
            </a:r>
            <a:endParaRPr lang="en-US" dirty="0"/>
          </a:p>
        </p:txBody>
      </p:sp>
      <p:sp>
        <p:nvSpPr>
          <p:cNvPr id="3" name="Content Placeholder 2">
            <a:extLst>
              <a:ext uri="{FF2B5EF4-FFF2-40B4-BE49-F238E27FC236}">
                <a16:creationId xmlns:a16="http://schemas.microsoft.com/office/drawing/2014/main" id="{A6F4C9C7-CA83-495F-9D26-7C3CC65B7F16}"/>
              </a:ext>
            </a:extLst>
          </p:cNvPr>
          <p:cNvSpPr>
            <a:spLocks noGrp="1"/>
          </p:cNvSpPr>
          <p:nvPr>
            <p:ph idx="1"/>
          </p:nvPr>
        </p:nvSpPr>
        <p:spPr/>
        <p:txBody>
          <a:bodyPr/>
          <a:lstStyle/>
          <a:p>
            <a:pPr marL="0" indent="0" algn="ctr">
              <a:buNone/>
            </a:pPr>
            <a:r>
              <a:rPr lang="en-US" sz="3200" b="1" dirty="0"/>
              <a:t>Protecting Future Housing Credit Developments By Nonprofit Developers</a:t>
            </a:r>
          </a:p>
          <a:p>
            <a:pPr marL="0" indent="0">
              <a:buNone/>
            </a:pPr>
            <a:endParaRPr lang="en-US" b="1" dirty="0"/>
          </a:p>
          <a:p>
            <a:pPr marL="0" indent="0">
              <a:buNone/>
            </a:pPr>
            <a:r>
              <a:rPr lang="en-US" sz="2400" b="1" dirty="0"/>
              <a:t>Protective Language in ROFR </a:t>
            </a:r>
            <a:r>
              <a:rPr lang="en-US" sz="2400" dirty="0"/>
              <a:t>– require partnership agreement language with certain features that ensure the ROFR will be recognized on behalf of the nonprofit grantee (Letter of Intent from a qualified equity provider that provides for a ROFR with listed features that protect the interests of nonprofit grantee within the confines of Section 42(</a:t>
            </a:r>
            <a:r>
              <a:rPr lang="en-US" sz="2400" dirty="0" err="1"/>
              <a:t>i</a:t>
            </a:r>
            <a:r>
              <a:rPr lang="en-US" sz="2400" dirty="0"/>
              <a:t>)(7) of the Internal Revenue Code)</a:t>
            </a:r>
          </a:p>
        </p:txBody>
      </p:sp>
    </p:spTree>
    <p:extLst>
      <p:ext uri="{BB962C8B-B14F-4D97-AF65-F5344CB8AC3E}">
        <p14:creationId xmlns:p14="http://schemas.microsoft.com/office/powerpoint/2010/main" val="416754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9D40B-5317-4824-95FD-DD03FC6B9127}"/>
              </a:ext>
            </a:extLst>
          </p:cNvPr>
          <p:cNvSpPr>
            <a:spLocks noGrp="1"/>
          </p:cNvSpPr>
          <p:nvPr>
            <p:ph type="title"/>
          </p:nvPr>
        </p:nvSpPr>
        <p:spPr>
          <a:xfrm>
            <a:off x="838200" y="2477852"/>
            <a:ext cx="10515600" cy="2070054"/>
          </a:xfrm>
        </p:spPr>
        <p:txBody>
          <a:bodyPr>
            <a:normAutofit/>
          </a:bodyPr>
          <a:lstStyle/>
          <a:p>
            <a:r>
              <a:rPr lang="en-US" sz="4800" dirty="0"/>
              <a:t>     and Beyond</a:t>
            </a:r>
          </a:p>
        </p:txBody>
      </p:sp>
      <p:sp>
        <p:nvSpPr>
          <p:cNvPr id="5" name="Text Placeholder 4">
            <a:extLst>
              <a:ext uri="{FF2B5EF4-FFF2-40B4-BE49-F238E27FC236}">
                <a16:creationId xmlns:a16="http://schemas.microsoft.com/office/drawing/2014/main" id="{70041974-148F-43C6-AFE4-4D63FE2050EF}"/>
              </a:ext>
            </a:extLst>
          </p:cNvPr>
          <p:cNvSpPr>
            <a:spLocks noGrp="1"/>
          </p:cNvSpPr>
          <p:nvPr>
            <p:ph type="body" idx="1"/>
          </p:nvPr>
        </p:nvSpPr>
        <p:spPr>
          <a:xfrm>
            <a:off x="831850" y="4589464"/>
            <a:ext cx="10515600" cy="1304190"/>
          </a:xfrm>
        </p:spPr>
        <p:txBody>
          <a:bodyPr>
            <a:normAutofit/>
            <a:sp3d extrusionH="57150">
              <a:bevelT w="82550" h="38100" prst="coolSlant"/>
            </a:sp3d>
          </a:bodyPr>
          <a:lstStyle/>
          <a:p>
            <a:pPr algn="ctr"/>
            <a:r>
              <a:rPr kumimoji="0" lang="en-US" sz="4000" b="0" i="0" u="none" strike="noStrike" kern="1200" cap="none" spc="0" normalizeH="0" baseline="0" noProof="0" dirty="0">
                <a:ln>
                  <a:noFill/>
                </a:ln>
                <a:solidFill>
                  <a:schemeClr val="accent1">
                    <a:lumMod val="75000"/>
                  </a:schemeClr>
                </a:solidFill>
                <a:effectLst/>
                <a:uLnTx/>
                <a:uFillTx/>
                <a:latin typeface="Franklin Gothic Heavy" panose="020B0903020102020204" pitchFamily="34" charset="0"/>
                <a:ea typeface="+mj-ea"/>
                <a:cs typeface="+mj-cs"/>
              </a:rPr>
              <a:t>What Happens After Year 15?</a:t>
            </a:r>
          </a:p>
          <a:p>
            <a:pPr algn="ctr"/>
            <a:r>
              <a:rPr lang="en-US" dirty="0">
                <a:solidFill>
                  <a:schemeClr val="accent1">
                    <a:lumMod val="75000"/>
                  </a:schemeClr>
                </a:solidFill>
              </a:rPr>
              <a:t>General Partner Option to Purchase</a:t>
            </a:r>
          </a:p>
        </p:txBody>
      </p:sp>
      <p:pic>
        <p:nvPicPr>
          <p:cNvPr id="10" name="Picture 9">
            <a:extLst>
              <a:ext uri="{FF2B5EF4-FFF2-40B4-BE49-F238E27FC236}">
                <a16:creationId xmlns:a16="http://schemas.microsoft.com/office/drawing/2014/main" id="{C6B91492-483E-426F-BAA8-2C8706EBB300}"/>
              </a:ext>
            </a:extLst>
          </p:cNvPr>
          <p:cNvPicPr>
            <a:picLocks noChangeAspect="1"/>
          </p:cNvPicPr>
          <p:nvPr/>
        </p:nvPicPr>
        <p:blipFill>
          <a:blip r:embed="rId2"/>
          <a:stretch>
            <a:fillRect/>
          </a:stretch>
        </p:blipFill>
        <p:spPr>
          <a:xfrm>
            <a:off x="678169" y="2477852"/>
            <a:ext cx="3425105" cy="1913902"/>
          </a:xfrm>
          <a:prstGeom prst="rect">
            <a:avLst/>
          </a:prstGeom>
        </p:spPr>
      </p:pic>
    </p:spTree>
    <p:extLst>
      <p:ext uri="{BB962C8B-B14F-4D97-AF65-F5344CB8AC3E}">
        <p14:creationId xmlns:p14="http://schemas.microsoft.com/office/powerpoint/2010/main" val="212631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D64E36-06D1-425F-BFDE-C46A78592AC9}"/>
              </a:ext>
            </a:extLst>
          </p:cNvPr>
          <p:cNvSpPr>
            <a:spLocks noGrp="1"/>
          </p:cNvSpPr>
          <p:nvPr>
            <p:ph type="title"/>
          </p:nvPr>
        </p:nvSpPr>
        <p:spPr/>
        <p:txBody>
          <a:bodyPr/>
          <a:lstStyle/>
          <a:p>
            <a:r>
              <a:rPr lang="en-US" dirty="0"/>
              <a:t>GP Option to Purchase</a:t>
            </a:r>
          </a:p>
        </p:txBody>
      </p:sp>
      <p:graphicFrame>
        <p:nvGraphicFramePr>
          <p:cNvPr id="7" name="Content Placeholder 6">
            <a:extLst>
              <a:ext uri="{FF2B5EF4-FFF2-40B4-BE49-F238E27FC236}">
                <a16:creationId xmlns:a16="http://schemas.microsoft.com/office/drawing/2014/main" id="{93DB0F99-203C-40EB-81EB-DF691DFCDBE4}"/>
              </a:ext>
            </a:extLst>
          </p:cNvPr>
          <p:cNvGraphicFramePr>
            <a:graphicFrameLocks noGrp="1"/>
          </p:cNvGraphicFramePr>
          <p:nvPr>
            <p:ph idx="1"/>
            <p:extLst>
              <p:ext uri="{D42A27DB-BD31-4B8C-83A1-F6EECF244321}">
                <p14:modId xmlns:p14="http://schemas.microsoft.com/office/powerpoint/2010/main" val="3846047654"/>
              </p:ext>
            </p:extLst>
          </p:nvPr>
        </p:nvGraphicFramePr>
        <p:xfrm>
          <a:off x="838200" y="186848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6384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5834-6868-4404-83A8-1B233FDF4455}"/>
              </a:ext>
            </a:extLst>
          </p:cNvPr>
          <p:cNvSpPr>
            <a:spLocks noGrp="1"/>
          </p:cNvSpPr>
          <p:nvPr>
            <p:ph type="title"/>
          </p:nvPr>
        </p:nvSpPr>
        <p:spPr/>
        <p:txBody>
          <a:bodyPr/>
          <a:lstStyle/>
          <a:p>
            <a:r>
              <a:rPr lang="en-US" dirty="0"/>
              <a:t>GP Option to Purchase</a:t>
            </a:r>
          </a:p>
        </p:txBody>
      </p:sp>
      <p:sp>
        <p:nvSpPr>
          <p:cNvPr id="3" name="Content Placeholder 2">
            <a:extLst>
              <a:ext uri="{FF2B5EF4-FFF2-40B4-BE49-F238E27FC236}">
                <a16:creationId xmlns:a16="http://schemas.microsoft.com/office/drawing/2014/main" id="{FA9E771C-D850-4814-853E-6E57A5CF740D}"/>
              </a:ext>
            </a:extLst>
          </p:cNvPr>
          <p:cNvSpPr>
            <a:spLocks noGrp="1"/>
          </p:cNvSpPr>
          <p:nvPr>
            <p:ph idx="1"/>
          </p:nvPr>
        </p:nvSpPr>
        <p:spPr>
          <a:xfrm>
            <a:off x="791801" y="1919117"/>
            <a:ext cx="10515600" cy="4351338"/>
          </a:xfrm>
        </p:spPr>
        <p:txBody>
          <a:bodyPr/>
          <a:lstStyle/>
          <a:p>
            <a:pPr marL="0" indent="0">
              <a:buNone/>
            </a:pPr>
            <a:endParaRPr lang="en-US" dirty="0"/>
          </a:p>
          <a:p>
            <a:pPr marL="0" indent="0">
              <a:buNone/>
            </a:pPr>
            <a:endParaRPr lang="en-US" dirty="0"/>
          </a:p>
        </p:txBody>
      </p:sp>
      <p:sp>
        <p:nvSpPr>
          <p:cNvPr id="7" name="Rectangle 6">
            <a:extLst>
              <a:ext uri="{FF2B5EF4-FFF2-40B4-BE49-F238E27FC236}">
                <a16:creationId xmlns:a16="http://schemas.microsoft.com/office/drawing/2014/main" id="{58A390B7-1991-436D-B360-1AC86DD189FB}"/>
              </a:ext>
            </a:extLst>
          </p:cNvPr>
          <p:cNvSpPr/>
          <p:nvPr/>
        </p:nvSpPr>
        <p:spPr>
          <a:xfrm>
            <a:off x="999461" y="3167822"/>
            <a:ext cx="5644408"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r>
              <a:rPr lang="en-US" sz="3200" dirty="0">
                <a:ln w="0"/>
                <a:solidFill>
                  <a:schemeClr val="accent6">
                    <a:lumMod val="75000"/>
                  </a:schemeClr>
                </a:solidFill>
                <a:effectLst>
                  <a:outerShdw blurRad="38100" dist="19050" dir="2700000" algn="tl" rotWithShape="0">
                    <a:schemeClr val="dk1">
                      <a:alpha val="40000"/>
                    </a:schemeClr>
                  </a:outerShdw>
                </a:effectLst>
                <a:latin typeface="Arial Black" panose="020B0A04020102020204" pitchFamily="34" charset="0"/>
              </a:rPr>
              <a:t>1  2  3  4  5  6  7  8  9  10</a:t>
            </a:r>
            <a:endParaRPr lang="en-US" sz="3200" b="0" cap="none" spc="0" dirty="0">
              <a:ln w="0"/>
              <a:solidFill>
                <a:srgbClr val="C00000"/>
              </a:solidFill>
              <a:effectLst>
                <a:outerShdw blurRad="38100" dist="19050" dir="2700000" algn="tl" rotWithShape="0">
                  <a:schemeClr val="dk1">
                    <a:alpha val="40000"/>
                  </a:schemeClr>
                </a:outerShdw>
              </a:effectLst>
              <a:latin typeface="Arial Black" panose="020B0A04020102020204" pitchFamily="34" charset="0"/>
            </a:endParaRPr>
          </a:p>
        </p:txBody>
      </p:sp>
      <p:grpSp>
        <p:nvGrpSpPr>
          <p:cNvPr id="21" name="Group 20">
            <a:extLst>
              <a:ext uri="{FF2B5EF4-FFF2-40B4-BE49-F238E27FC236}">
                <a16:creationId xmlns:a16="http://schemas.microsoft.com/office/drawing/2014/main" id="{7558B12F-5B03-4FFA-B955-BFCB77B6F466}"/>
              </a:ext>
            </a:extLst>
          </p:cNvPr>
          <p:cNvGrpSpPr/>
          <p:nvPr/>
        </p:nvGrpSpPr>
        <p:grpSpPr>
          <a:xfrm>
            <a:off x="1190843" y="4711436"/>
            <a:ext cx="8941982" cy="800328"/>
            <a:chOff x="1190843" y="4711436"/>
            <a:chExt cx="8941982" cy="800328"/>
          </a:xfrm>
        </p:grpSpPr>
        <p:sp>
          <p:nvSpPr>
            <p:cNvPr id="18" name="Arrow: Right 17">
              <a:extLst>
                <a:ext uri="{FF2B5EF4-FFF2-40B4-BE49-F238E27FC236}">
                  <a16:creationId xmlns:a16="http://schemas.microsoft.com/office/drawing/2014/main" id="{FD3393FB-AE2E-4433-93B1-3D58DDC0D394}"/>
                </a:ext>
              </a:extLst>
            </p:cNvPr>
            <p:cNvSpPr/>
            <p:nvPr/>
          </p:nvSpPr>
          <p:spPr>
            <a:xfrm>
              <a:off x="1190843" y="4711436"/>
              <a:ext cx="8941982" cy="571899"/>
            </a:xfrm>
            <a:prstGeom prst="rightArrow">
              <a:avLst>
                <a:gd name="adj1" fmla="val 50000"/>
                <a:gd name="adj2" fmla="val 129448"/>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2D3070-063C-4789-B3D9-0CA77A7EC37D}"/>
                </a:ext>
              </a:extLst>
            </p:cNvPr>
            <p:cNvSpPr txBox="1"/>
            <p:nvPr/>
          </p:nvSpPr>
          <p:spPr>
            <a:xfrm>
              <a:off x="6096000" y="5142432"/>
              <a:ext cx="2052087" cy="369332"/>
            </a:xfrm>
            <a:prstGeom prst="rect">
              <a:avLst/>
            </a:prstGeom>
            <a:noFill/>
          </p:spPr>
          <p:txBody>
            <a:bodyPr wrap="square" rtlCol="0">
              <a:spAutoFit/>
            </a:bodyPr>
            <a:lstStyle/>
            <a:p>
              <a:r>
                <a:rPr lang="en-US" dirty="0"/>
                <a:t>Compliance Period</a:t>
              </a:r>
            </a:p>
          </p:txBody>
        </p:sp>
      </p:grpSp>
      <p:grpSp>
        <p:nvGrpSpPr>
          <p:cNvPr id="22" name="Group 21">
            <a:extLst>
              <a:ext uri="{FF2B5EF4-FFF2-40B4-BE49-F238E27FC236}">
                <a16:creationId xmlns:a16="http://schemas.microsoft.com/office/drawing/2014/main" id="{20D65D3B-F5DB-405F-81A0-D637CDC2F481}"/>
              </a:ext>
            </a:extLst>
          </p:cNvPr>
          <p:cNvGrpSpPr/>
          <p:nvPr/>
        </p:nvGrpSpPr>
        <p:grpSpPr>
          <a:xfrm>
            <a:off x="1190843" y="3632721"/>
            <a:ext cx="5325704" cy="831119"/>
            <a:chOff x="1190843" y="3771621"/>
            <a:chExt cx="4635796" cy="831119"/>
          </a:xfrm>
        </p:grpSpPr>
        <p:sp>
          <p:nvSpPr>
            <p:cNvPr id="17" name="Arrow: Right 16">
              <a:extLst>
                <a:ext uri="{FF2B5EF4-FFF2-40B4-BE49-F238E27FC236}">
                  <a16:creationId xmlns:a16="http://schemas.microsoft.com/office/drawing/2014/main" id="{B72656B2-AD2C-4C74-A6A3-8137E00F25D7}"/>
                </a:ext>
              </a:extLst>
            </p:cNvPr>
            <p:cNvSpPr/>
            <p:nvPr/>
          </p:nvSpPr>
          <p:spPr>
            <a:xfrm>
              <a:off x="1190843" y="3771621"/>
              <a:ext cx="4635796" cy="646330"/>
            </a:xfrm>
            <a:prstGeom prst="rightArrow">
              <a:avLst>
                <a:gd name="adj1" fmla="val 50000"/>
                <a:gd name="adj2" fmla="val 102383"/>
              </a:avLst>
            </a:prstGeom>
            <a:solidFill>
              <a:schemeClr val="accent6">
                <a:lumMod val="75000"/>
              </a:schemeClr>
            </a:solidFill>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86487B0-FD70-49EE-9AE7-F43EFFFAD1A2}"/>
                </a:ext>
              </a:extLst>
            </p:cNvPr>
            <p:cNvSpPr txBox="1"/>
            <p:nvPr/>
          </p:nvSpPr>
          <p:spPr>
            <a:xfrm>
              <a:off x="1190843" y="4233408"/>
              <a:ext cx="1488558" cy="369332"/>
            </a:xfrm>
            <a:prstGeom prst="rect">
              <a:avLst/>
            </a:prstGeom>
            <a:noFill/>
          </p:spPr>
          <p:txBody>
            <a:bodyPr wrap="square" rtlCol="0">
              <a:spAutoFit/>
            </a:bodyPr>
            <a:lstStyle/>
            <a:p>
              <a:r>
                <a:rPr lang="en-US" dirty="0"/>
                <a:t>Credit Period</a:t>
              </a:r>
            </a:p>
          </p:txBody>
        </p:sp>
      </p:grpSp>
      <p:pic>
        <p:nvPicPr>
          <p:cNvPr id="24" name="Picture 23">
            <a:extLst>
              <a:ext uri="{FF2B5EF4-FFF2-40B4-BE49-F238E27FC236}">
                <a16:creationId xmlns:a16="http://schemas.microsoft.com/office/drawing/2014/main" id="{41548A7A-95E3-45C8-B1C5-B3E353D95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98" y="2874337"/>
            <a:ext cx="351727" cy="351727"/>
          </a:xfrm>
          <a:prstGeom prst="rect">
            <a:avLst/>
          </a:prstGeom>
        </p:spPr>
      </p:pic>
      <p:sp>
        <p:nvSpPr>
          <p:cNvPr id="28" name="Rectangle 27">
            <a:extLst>
              <a:ext uri="{FF2B5EF4-FFF2-40B4-BE49-F238E27FC236}">
                <a16:creationId xmlns:a16="http://schemas.microsoft.com/office/drawing/2014/main" id="{D255AFAB-A76A-4E68-9315-B958774B2425}"/>
              </a:ext>
            </a:extLst>
          </p:cNvPr>
          <p:cNvSpPr/>
          <p:nvPr/>
        </p:nvSpPr>
        <p:spPr>
          <a:xfrm>
            <a:off x="6004652" y="3167821"/>
            <a:ext cx="4996505"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dirty="0">
                <a:ln w="0"/>
                <a:solidFill>
                  <a:srgbClr val="C00000"/>
                </a:solidFill>
                <a:effectLst>
                  <a:outerShdw blurRad="38100" dist="19050" dir="2700000" algn="tl" rotWithShape="0">
                    <a:schemeClr val="dk1">
                      <a:alpha val="40000"/>
                    </a:schemeClr>
                  </a:outerShdw>
                </a:effectLst>
                <a:latin typeface="Arial Black" panose="020B0A04020102020204" pitchFamily="34" charset="0"/>
              </a:rPr>
              <a:t>11 12 13 14 15</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29" name="TextBox 28">
            <a:extLst>
              <a:ext uri="{FF2B5EF4-FFF2-40B4-BE49-F238E27FC236}">
                <a16:creationId xmlns:a16="http://schemas.microsoft.com/office/drawing/2014/main" id="{81F78D6C-5AF5-494F-B1C4-2949AA813ACB}"/>
              </a:ext>
            </a:extLst>
          </p:cNvPr>
          <p:cNvSpPr txBox="1"/>
          <p:nvPr/>
        </p:nvSpPr>
        <p:spPr>
          <a:xfrm>
            <a:off x="2399138" y="4612353"/>
            <a:ext cx="7211027" cy="461665"/>
          </a:xfrm>
          <a:prstGeom prst="rect">
            <a:avLst/>
          </a:prstGeom>
          <a:noFill/>
        </p:spPr>
        <p:txBody>
          <a:bodyPr wrap="square" rtlCol="0">
            <a:spAutoFit/>
          </a:bodyPr>
          <a:lstStyle/>
          <a:p>
            <a:r>
              <a:rPr lang="en-US" sz="2400" dirty="0"/>
              <a:t>After Year 15, credits are no longer at risk of recapture</a:t>
            </a:r>
          </a:p>
        </p:txBody>
      </p:sp>
    </p:spTree>
    <p:extLst>
      <p:ext uri="{BB962C8B-B14F-4D97-AF65-F5344CB8AC3E}">
        <p14:creationId xmlns:p14="http://schemas.microsoft.com/office/powerpoint/2010/main" val="10931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6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3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0013 -0.01829 L 0.00013 -0.01806 C 0.00078 -0.0294 0.00065 -0.03079 0.00196 -0.03982 C 0.00261 -0.04422 0.00144 -0.05093 0.00391 -0.05232 L 0.00677 -0.05394 C 0.00729 -0.05487 0.00782 -0.05649 0.0086 -0.05695 C 0.00977 -0.05787 0.0112 -0.05787 0.01237 -0.05857 C 0.01341 -0.05903 0.01446 -0.05949 0.01537 -0.05996 C 0.01979 -0.05949 0.02422 -0.05926 0.02878 -0.05857 C 0.02982 -0.05834 0.03086 -0.05787 0.03164 -0.05695 C 0.03373 -0.05417 0.03542 -0.0507 0.03737 -0.04769 C 0.03907 -0.04468 0.03998 -0.04399 0.04115 -0.03982 C 0.04154 -0.03843 0.04154 -0.03681 0.04206 -0.03519 C 0.04297 -0.03311 0.04427 -0.03149 0.04506 -0.02917 C 0.04597 -0.02686 0.04636 -0.02408 0.04701 -0.02153 C 0.04818 -0.01598 0.04805 -0.01574 0.04883 -0.00903 C 0.04545 0.01365 0.04506 0.00324 0.04792 0.02199 L 0.04987 0.00949 C 0.05013 0.00717 0.05039 0.00509 0.05078 0.00324 L 0.0517 -0.00139 C 0.05209 -0.00649 0.05222 -0.01181 0.05261 -0.0169 C 0.05287 -0.01899 0.05339 -0.02084 0.05365 -0.02292 C 0.05664 -0.04422 0.053 -0.02084 0.05547 -0.03519 C 0.05586 -0.03727 0.05573 -0.03959 0.05664 -0.04167 C 0.05756 -0.04399 0.05912 -0.04561 0.06042 -0.04769 C 0.06068 -0.04931 0.06068 -0.05116 0.06133 -0.05232 C 0.06211 -0.05348 0.06315 -0.05394 0.0642 -0.05394 C 0.06706 -0.05394 0.06993 -0.05278 0.07292 -0.05232 C 0.07383 -0.05162 0.07487 -0.05162 0.07565 -0.0507 C 0.08112 -0.04561 0.07813 -0.04769 0.08138 -0.04167 C 0.08256 -0.03936 0.08399 -0.03727 0.08529 -0.03519 C 0.08568 -0.0338 0.08594 -0.03218 0.08633 -0.03079 C 0.08685 -0.02871 0.08776 -0.02686 0.08815 -0.02454 C 0.08907 -0.02037 0.08946 -0.01621 0.09011 -0.01227 C 0.09037 -0.01065 0.09076 -0.00926 0.09102 -0.00764 C 0.09141 -0.0051 0.09167 -0.00255 0.09193 4.07407E-6 C 0.09232 0.00231 0.09258 0.00439 0.09297 0.00648 C 0.09323 0.0037 0.09362 0.00115 0.09388 -0.00139 C 0.09427 -0.0051 0.0944 -0.00857 0.09479 -0.01227 C 0.09506 -0.01436 0.09519 -0.01644 0.09584 -0.01829 C 0.09649 -0.02061 0.09766 -0.02246 0.09857 -0.02454 C 0.10091 -0.03866 0.09766 -0.02408 0.10261 -0.0338 C 0.10313 -0.03496 0.103 -0.03704 0.10352 -0.03843 C 0.10521 -0.04283 0.10743 -0.04653 0.10925 -0.0507 C 0.10977 -0.05232 0.11029 -0.05417 0.11107 -0.05533 C 0.11224 -0.05718 0.11354 -0.05903 0.11498 -0.05996 C 0.11615 -0.06112 0.11758 -0.06112 0.11888 -0.06135 C 0.12136 -0.06112 0.12409 -0.06158 0.12644 -0.05996 C 0.128 -0.05903 0.12865 -0.05625 0.12943 -0.05394 C 0.13034 -0.05093 0.13125 -0.04445 0.13125 -0.04422 C 0.13164 -0.04098 0.13177 -0.03727 0.13229 -0.0338 C 0.13282 -0.02963 0.13399 -0.02153 0.13399 -0.0213 C 0.13451 -0.0125 0.13464 -0.00394 0.13503 0.00463 C 0.13516 0.00787 0.13438 0.01551 0.13607 0.01412 C 0.13802 0.01226 0.13633 0.00694 0.13698 0.00324 C 0.13724 0.00092 0.13828 -0.0007 0.13894 -0.00278 C 0.13933 -0.0044 0.13933 -0.00602 0.13985 -0.00764 C 0.14011 -0.01158 0.14063 -0.02686 0.14167 -0.03218 C 0.14232 -0.03496 0.14284 -0.0375 0.14375 -0.03982 C 0.1444 -0.0419 0.1461 -0.04653 0.14753 -0.04769 C 0.15183 -0.05186 0.1543 -0.05278 0.15899 -0.05533 L 0.16198 -0.05695 C 0.16511 -0.05533 0.16849 -0.05487 0.17149 -0.05232 C 0.1724 -0.05162 0.17201 -0.04931 0.17253 -0.04769 C 0.17305 -0.04607 0.1737 -0.04445 0.17435 -0.04306 C 0.17657 -0.02917 0.17552 -0.03473 0.17722 -0.02616 C 0.17761 -0.02153 0.17787 -0.0169 0.17826 -0.01227 C 0.17852 -0.00602 0.17878 4.07407E-6 0.17917 0.00648 C 0.17943 0.00995 0.18008 0.01342 0.18008 0.01713 C 0.18008 0.01875 0.17943 0.01412 0.17917 0.0125 C 0.18008 0.00069 0.17982 -0.01158 0.18203 -0.02292 C 0.18282 -0.02709 0.18529 -0.03079 0.18776 -0.03218 C 0.19479 -0.03612 0.19154 -0.03449 0.19727 -0.03704 C 0.2 -0.03588 0.20274 -0.03565 0.20508 -0.0338 C 0.20599 -0.03287 0.20625 -0.03056 0.2069 -0.02917 C 0.21315 -0.01737 0.2069 -0.03149 0.21185 -0.01991 C 0.2142 -0.00811 0.21081 -0.02246 0.21472 -0.01065 C 0.21862 0.00231 0.21211 -0.01482 0.21745 -0.00139 C 0.21784 0.00115 0.2181 0.0037 0.21849 0.00648 C 0.21875 0.00949 0.21901 0.0125 0.2194 0.01551 C 0.21966 0.01713 0.22032 0.02199 0.22032 0.02013 C 0.22032 0.01759 0.21966 0.01504 0.2194 0.0125 C 0.22006 0.00578 0.22032 -0.00093 0.22136 -0.00764 C 0.22175 -0.01088 0.22487 -0.01459 0.22618 -0.0169 C 0.22696 -0.01829 0.22735 -0.01991 0.22813 -0.02153 C 0.22956 -0.02431 0.23125 -0.02662 0.23282 -0.02917 L 0.23659 -0.03519 C 0.23946 -0.03473 0.24245 -0.03496 0.24532 -0.0338 C 0.24636 -0.03334 0.24727 -0.03195 0.24818 -0.03079 C 0.25078 -0.02755 0.25274 -0.02547 0.25495 -0.02153 C 0.2556 -0.01991 0.25625 -0.01852 0.25677 -0.0169 C 0.25821 -0.0125 0.25886 -0.01019 0.25964 -0.00602 C 0.26029 -0.00209 0.26055 0.00115 0.26159 0.00463 C 0.26211 0.00694 0.26276 0.00902 0.26341 0.01088 C 0.26381 0.01412 0.2625 0.02013 0.26446 0.02013 C 0.26628 0.02013 0.26498 0.01412 0.26537 0.01088 C 0.26706 -0.00417 0.2655 0.00949 0.26732 -0.00139 C 0.26784 -0.00533 0.26836 -0.00973 0.26927 -0.01366 C 0.26966 -0.01528 0.26966 -0.01713 0.27006 -0.01829 C 0.27058 -0.01968 0.27162 -0.02014 0.27214 -0.02153 C 0.27266 -0.02292 0.27331 -0.02477 0.27409 -0.02616 C 0.27696 -0.03195 0.27735 -0.03172 0.28073 -0.03519 C 0.28177 -0.03519 0.29089 -0.03519 0.29401 -0.03218 C 0.29597 -0.03033 0.29987 -0.02616 0.29987 -0.02593 C 0.30039 -0.02454 0.30091 -0.02292 0.30183 -0.02153 C 0.30261 -0.01968 0.30391 -0.01852 0.30469 -0.0169 C 0.31016 -0.00348 0.29935 -0.02223 0.30847 -0.00764 C 0.30899 -0.00463 0.30977 -0.00139 0.31055 0.00185 C 0.31263 0.01551 0.31146 0.00995 0.31328 0.01875 C 0.31394 0.0074 0.31368 0.00717 0.31524 -0.00139 C 0.3155 -0.00278 0.3155 -0.00463 0.31602 -0.00602 C 0.31667 -0.00741 0.31745 -0.00811 0.31797 -0.00903 C 0.31823 -0.01065 0.31875 -0.01227 0.31901 -0.01366 C 0.3194 -0.01574 0.3194 -0.01806 0.31979 -0.01991 C 0.32058 -0.02176 0.32188 -0.02292 0.32266 -0.02454 C 0.32318 -0.02616 0.32318 -0.02778 0.32383 -0.02917 C 0.32748 -0.03612 0.32826 -0.03357 0.33334 -0.03218 C 0.33438 -0.03125 0.33529 -0.03033 0.3362 -0.02917 C 0.33802 -0.02686 0.33959 -0.02292 0.34115 -0.01991 C 0.34284 -0.01135 0.34102 -0.01899 0.34388 -0.01065 C 0.34453 -0.00857 0.34506 -0.00649 0.34584 -0.00463 C 0.34935 0.00416 0.3461 -0.00787 0.34961 0.00324 C 0.35013 0.00463 0.35013 0.00648 0.35052 0.00787 C 0.35104 0.00972 0.35196 0.01088 0.35235 0.0125 C 0.35326 0.01458 0.35391 0.01666 0.35456 0.01875 C 0.35469 0.01713 0.35521 0.01574 0.35534 0.01412 C 0.35573 0.01203 0.35599 0.00092 0.35729 -0.00278 C 0.35782 -0.00417 0.35873 -0.0051 0.35912 -0.00602 C 0.36094 -0.01366 0.35925 -0.00834 0.36315 -0.0169 C 0.36446 -0.01968 0.36524 -0.02338 0.36706 -0.02616 L 0.37253 -0.03519 L 0.37448 -0.03843 C 0.38112 -0.0375 0.38399 -0.03959 0.38789 -0.0338 C 0.39024 -0.03033 0.39232 -0.02662 0.39453 -0.02292 L 0.39766 -0.01829 C 0.40274 0.00301 0.39558 -0.02269 0.40326 -0.00602 C 0.40443 -0.00371 0.40443 -0.0007 0.40508 0.00185 C 0.40573 0.00324 0.40651 0.00463 0.40703 0.00648 C 0.40769 0.00833 0.40847 0.01041 0.40912 0.0125 C 0.40808 0.02083 0.40977 0.02013 0.40703 0.02013 L 0.40703 0.02037 " pathEditMode="relative" rAng="0" ptsTypes="AAAAAAAAAAAAAAAAAAAAAAAAAAAAAAAAAAAAAAAAAAAAAAAAAAAAAAAAAAAAAAAAAAAAAAAAAAAAAAAAAAAAAAAAAAAAAAAAAAAAAAAAAAAAAAAAAAAAAAAAAAAAAAAAAAAAAAAAAAAAA">
                                      <p:cBhvr>
                                        <p:cTn id="35" dur="5000" fill="hold"/>
                                        <p:tgtEl>
                                          <p:spTgt spid="24"/>
                                        </p:tgtEl>
                                        <p:attrNameLst>
                                          <p:attrName>ppt_x</p:attrName>
                                          <p:attrName>ppt_y</p:attrName>
                                        </p:attrNameLst>
                                      </p:cBhvr>
                                      <p:rCtr x="20456" y="-139"/>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type="lt">
                                    <p:tmPct val="15000"/>
                                  </p:iterate>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4" presetClass="path" presetSubtype="0" accel="50000" decel="50000" fill="hold" nodeType="clickEffect">
                                  <p:stCondLst>
                                    <p:cond delay="0"/>
                                  </p:stCondLst>
                                  <p:childTnLst>
                                    <p:animMotion origin="layout" path="M -2.91667E-6 -3.7037E-7 L 0.00183 -0.15532 " pathEditMode="relative" rAng="0" ptsTypes="AA">
                                      <p:cBhvr>
                                        <p:cTn id="51" dur="2000" fill="hold"/>
                                        <p:tgtEl>
                                          <p:spTgt spid="21"/>
                                        </p:tgtEl>
                                        <p:attrNameLst>
                                          <p:attrName>ppt_x</p:attrName>
                                          <p:attrName>ppt_y</p:attrName>
                                        </p:attrNameLst>
                                      </p:cBhvr>
                                      <p:rCtr x="91" y="-7778"/>
                                    </p:animMotion>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9D40B-5317-4824-95FD-DD03FC6B9127}"/>
              </a:ext>
            </a:extLst>
          </p:cNvPr>
          <p:cNvSpPr>
            <a:spLocks noGrp="1"/>
          </p:cNvSpPr>
          <p:nvPr>
            <p:ph type="title"/>
          </p:nvPr>
        </p:nvSpPr>
        <p:spPr>
          <a:xfrm>
            <a:off x="838200" y="2477852"/>
            <a:ext cx="10515600" cy="2070054"/>
          </a:xfrm>
        </p:spPr>
        <p:txBody>
          <a:bodyPr>
            <a:normAutofit/>
          </a:bodyPr>
          <a:lstStyle/>
          <a:p>
            <a:r>
              <a:rPr lang="en-US" sz="4800" dirty="0"/>
              <a:t>     and Beyond</a:t>
            </a:r>
          </a:p>
        </p:txBody>
      </p:sp>
      <p:sp>
        <p:nvSpPr>
          <p:cNvPr id="5" name="Text Placeholder 4">
            <a:extLst>
              <a:ext uri="{FF2B5EF4-FFF2-40B4-BE49-F238E27FC236}">
                <a16:creationId xmlns:a16="http://schemas.microsoft.com/office/drawing/2014/main" id="{70041974-148F-43C6-AFE4-4D63FE2050EF}"/>
              </a:ext>
            </a:extLst>
          </p:cNvPr>
          <p:cNvSpPr>
            <a:spLocks noGrp="1"/>
          </p:cNvSpPr>
          <p:nvPr>
            <p:ph type="body" idx="1"/>
          </p:nvPr>
        </p:nvSpPr>
        <p:spPr>
          <a:xfrm>
            <a:off x="831850" y="4589464"/>
            <a:ext cx="10515600" cy="1050618"/>
          </a:xfrm>
        </p:spPr>
        <p:txBody>
          <a:bodyPr>
            <a:normAutofit/>
            <a:sp3d extrusionH="57150">
              <a:bevelT w="82550" h="38100" prst="coolSlant"/>
            </a:sp3d>
          </a:bodyPr>
          <a:lstStyle/>
          <a:p>
            <a:pPr algn="ctr"/>
            <a:r>
              <a:rPr lang="en-US" sz="4000" dirty="0">
                <a:solidFill>
                  <a:schemeClr val="accent1">
                    <a:lumMod val="75000"/>
                  </a:schemeClr>
                </a:solidFill>
                <a:latin typeface="Franklin Gothic Heavy" panose="020B0903020102020204" pitchFamily="34" charset="0"/>
                <a:ea typeface="+mj-ea"/>
                <a:cs typeface="+mj-cs"/>
              </a:rPr>
              <a:t>Affordability Periods</a:t>
            </a:r>
            <a:endParaRPr lang="en-US" sz="1800" dirty="0">
              <a:solidFill>
                <a:schemeClr val="accent1">
                  <a:lumMod val="75000"/>
                </a:schemeClr>
              </a:solidFill>
            </a:endParaRPr>
          </a:p>
        </p:txBody>
      </p:sp>
      <p:pic>
        <p:nvPicPr>
          <p:cNvPr id="10" name="Picture 9">
            <a:extLst>
              <a:ext uri="{FF2B5EF4-FFF2-40B4-BE49-F238E27FC236}">
                <a16:creationId xmlns:a16="http://schemas.microsoft.com/office/drawing/2014/main" id="{C6B91492-483E-426F-BAA8-2C8706EBB300}"/>
              </a:ext>
            </a:extLst>
          </p:cNvPr>
          <p:cNvPicPr>
            <a:picLocks noChangeAspect="1"/>
          </p:cNvPicPr>
          <p:nvPr/>
        </p:nvPicPr>
        <p:blipFill>
          <a:blip r:embed="rId2"/>
          <a:stretch>
            <a:fillRect/>
          </a:stretch>
        </p:blipFill>
        <p:spPr>
          <a:xfrm>
            <a:off x="678169" y="2477852"/>
            <a:ext cx="3425105" cy="1913902"/>
          </a:xfrm>
          <a:prstGeom prst="rect">
            <a:avLst/>
          </a:prstGeom>
        </p:spPr>
      </p:pic>
    </p:spTree>
    <p:extLst>
      <p:ext uri="{BB962C8B-B14F-4D97-AF65-F5344CB8AC3E}">
        <p14:creationId xmlns:p14="http://schemas.microsoft.com/office/powerpoint/2010/main" val="2307017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62B7-8AB8-4FE8-8431-9D23C14DC2EF}"/>
              </a:ext>
            </a:extLst>
          </p:cNvPr>
          <p:cNvSpPr>
            <a:spLocks noGrp="1"/>
          </p:cNvSpPr>
          <p:nvPr>
            <p:ph type="title"/>
          </p:nvPr>
        </p:nvSpPr>
        <p:spPr/>
        <p:txBody>
          <a:bodyPr/>
          <a:lstStyle/>
          <a:p>
            <a:r>
              <a:rPr lang="en-US" dirty="0"/>
              <a:t>GP Option to Purchase</a:t>
            </a:r>
          </a:p>
        </p:txBody>
      </p:sp>
      <p:sp>
        <p:nvSpPr>
          <p:cNvPr id="3" name="Content Placeholder 2">
            <a:extLst>
              <a:ext uri="{FF2B5EF4-FFF2-40B4-BE49-F238E27FC236}">
                <a16:creationId xmlns:a16="http://schemas.microsoft.com/office/drawing/2014/main" id="{6B17C820-DAAC-4585-8799-A35263A365EE}"/>
              </a:ext>
            </a:extLst>
          </p:cNvPr>
          <p:cNvSpPr>
            <a:spLocks noGrp="1"/>
          </p:cNvSpPr>
          <p:nvPr>
            <p:ph idx="1"/>
          </p:nvPr>
        </p:nvSpPr>
        <p:spPr>
          <a:xfrm>
            <a:off x="312515" y="1972659"/>
            <a:ext cx="6087319" cy="4351338"/>
          </a:xfrm>
        </p:spPr>
        <p:txBody>
          <a:bodyPr/>
          <a:lstStyle/>
          <a:p>
            <a:pPr marL="0" indent="0">
              <a:buNone/>
            </a:pPr>
            <a:r>
              <a:rPr lang="en-US" dirty="0"/>
              <a:t>Why Do LPs want to Sell at Year 15?</a:t>
            </a:r>
          </a:p>
          <a:p>
            <a:pPr marL="0" indent="0">
              <a:buNone/>
            </a:pPr>
            <a:endParaRPr lang="en-US" dirty="0"/>
          </a:p>
          <a:p>
            <a:r>
              <a:rPr lang="en-US" sz="2400" dirty="0"/>
              <a:t>Credits are used up after 10 years</a:t>
            </a:r>
          </a:p>
          <a:p>
            <a:r>
              <a:rPr lang="en-US" sz="2400" dirty="0"/>
              <a:t>Recapture is no longer a possibility</a:t>
            </a:r>
          </a:p>
          <a:p>
            <a:r>
              <a:rPr lang="en-US" sz="2400" dirty="0"/>
              <a:t>Syndicators wanting to avoid tax reporting and other administrative burdens</a:t>
            </a:r>
          </a:p>
          <a:p>
            <a:r>
              <a:rPr lang="en-US" sz="2400" dirty="0"/>
              <a:t>Investors avoid tax losses from operations after year 15</a:t>
            </a:r>
          </a:p>
          <a:p>
            <a:endParaRPr lang="en-US" sz="2400" dirty="0"/>
          </a:p>
        </p:txBody>
      </p:sp>
      <p:graphicFrame>
        <p:nvGraphicFramePr>
          <p:cNvPr id="4" name="Content Placeholder 6">
            <a:extLst>
              <a:ext uri="{FF2B5EF4-FFF2-40B4-BE49-F238E27FC236}">
                <a16:creationId xmlns:a16="http://schemas.microsoft.com/office/drawing/2014/main" id="{B3723D67-B8C4-4E89-96C7-9CBBC52A5000}"/>
              </a:ext>
            </a:extLst>
          </p:cNvPr>
          <p:cNvGraphicFramePr>
            <a:graphicFrameLocks/>
          </p:cNvGraphicFramePr>
          <p:nvPr>
            <p:extLst>
              <p:ext uri="{D42A27DB-BD31-4B8C-83A1-F6EECF244321}">
                <p14:modId xmlns:p14="http://schemas.microsoft.com/office/powerpoint/2010/main" val="2666031009"/>
              </p:ext>
            </p:extLst>
          </p:nvPr>
        </p:nvGraphicFramePr>
        <p:xfrm>
          <a:off x="6399834" y="1972659"/>
          <a:ext cx="5186424" cy="4351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6">
            <a:extLst>
              <a:ext uri="{FF2B5EF4-FFF2-40B4-BE49-F238E27FC236}">
                <a16:creationId xmlns:a16="http://schemas.microsoft.com/office/drawing/2014/main" id="{83116342-0E1A-4011-8EE1-BDF97FAF1690}"/>
              </a:ext>
            </a:extLst>
          </p:cNvPr>
          <p:cNvGraphicFramePr>
            <a:graphicFrameLocks/>
          </p:cNvGraphicFramePr>
          <p:nvPr>
            <p:extLst>
              <p:ext uri="{D42A27DB-BD31-4B8C-83A1-F6EECF244321}">
                <p14:modId xmlns:p14="http://schemas.microsoft.com/office/powerpoint/2010/main" val="3405386010"/>
              </p:ext>
            </p:extLst>
          </p:nvPr>
        </p:nvGraphicFramePr>
        <p:xfrm>
          <a:off x="6399834" y="1972659"/>
          <a:ext cx="5186424"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1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grpId="0" nodeType="clickEffect">
                                  <p:stCondLst>
                                    <p:cond delay="0"/>
                                  </p:stCondLst>
                                  <p:childTnLst>
                                    <p:animEffect transition="out" filter="wheel(1)">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par>
                                <p:cTn id="36" presetID="21"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D3A3-F1AE-4DF0-97A7-BE8BBEA04FF2}"/>
              </a:ext>
            </a:extLst>
          </p:cNvPr>
          <p:cNvSpPr>
            <a:spLocks noGrp="1"/>
          </p:cNvSpPr>
          <p:nvPr>
            <p:ph type="title"/>
          </p:nvPr>
        </p:nvSpPr>
        <p:spPr/>
        <p:txBody>
          <a:bodyPr/>
          <a:lstStyle/>
          <a:p>
            <a:r>
              <a:rPr lang="en-US" dirty="0"/>
              <a:t>GP Option to Purchase</a:t>
            </a:r>
          </a:p>
        </p:txBody>
      </p:sp>
      <p:sp>
        <p:nvSpPr>
          <p:cNvPr id="3" name="Content Placeholder 2">
            <a:extLst>
              <a:ext uri="{FF2B5EF4-FFF2-40B4-BE49-F238E27FC236}">
                <a16:creationId xmlns:a16="http://schemas.microsoft.com/office/drawing/2014/main" id="{B1895768-BF3E-41DF-A537-20AC1D326098}"/>
              </a:ext>
            </a:extLst>
          </p:cNvPr>
          <p:cNvSpPr>
            <a:spLocks noGrp="1"/>
          </p:cNvSpPr>
          <p:nvPr>
            <p:ph idx="1"/>
          </p:nvPr>
        </p:nvSpPr>
        <p:spPr/>
        <p:txBody>
          <a:bodyPr/>
          <a:lstStyle/>
          <a:p>
            <a:pPr marL="0" indent="0">
              <a:buNone/>
            </a:pPr>
            <a:r>
              <a:rPr lang="en-US" dirty="0"/>
              <a:t>Terms of the sale of LP interest to the GP</a:t>
            </a:r>
          </a:p>
          <a:p>
            <a:pPr marL="0" indent="0">
              <a:buNone/>
            </a:pPr>
            <a:endParaRPr lang="en-US" dirty="0"/>
          </a:p>
          <a:p>
            <a:pPr marL="0" indent="0">
              <a:buNone/>
            </a:pPr>
            <a:r>
              <a:rPr lang="en-US" dirty="0"/>
              <a:t>Terms of sale makes a difference for the ability of the property to continue to operate as affordable housing in good condition</a:t>
            </a:r>
          </a:p>
          <a:p>
            <a:pPr lvl="1"/>
            <a:r>
              <a:rPr lang="en-US" dirty="0"/>
              <a:t>If the GP is required to finance a sales price that exceeds the property’s outstanding debt, that will limit the cash flow that is available for operating the property and meeting its capital needs over time</a:t>
            </a:r>
          </a:p>
          <a:p>
            <a:pPr marL="457200" lvl="1" indent="0">
              <a:buNone/>
            </a:pPr>
            <a:endParaRPr lang="en-US" sz="1200" dirty="0"/>
          </a:p>
          <a:p>
            <a:pPr lvl="1"/>
            <a:r>
              <a:rPr lang="en-US" dirty="0"/>
              <a:t>Commonly, GPs acquire the LPs’ interest in return for assuming the obligations of all the existing debt on the property.</a:t>
            </a:r>
          </a:p>
          <a:p>
            <a:pPr marL="0" indent="0">
              <a:buNone/>
            </a:pPr>
            <a:endParaRPr lang="en-US" dirty="0"/>
          </a:p>
        </p:txBody>
      </p:sp>
    </p:spTree>
    <p:extLst>
      <p:ext uri="{BB962C8B-B14F-4D97-AF65-F5344CB8AC3E}">
        <p14:creationId xmlns:p14="http://schemas.microsoft.com/office/powerpoint/2010/main" val="7410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9D40B-5317-4824-95FD-DD03FC6B9127}"/>
              </a:ext>
            </a:extLst>
          </p:cNvPr>
          <p:cNvSpPr>
            <a:spLocks noGrp="1"/>
          </p:cNvSpPr>
          <p:nvPr>
            <p:ph type="title"/>
          </p:nvPr>
        </p:nvSpPr>
        <p:spPr>
          <a:xfrm>
            <a:off x="838200" y="2477852"/>
            <a:ext cx="10515600" cy="2070054"/>
          </a:xfrm>
        </p:spPr>
        <p:txBody>
          <a:bodyPr>
            <a:normAutofit/>
          </a:bodyPr>
          <a:lstStyle/>
          <a:p>
            <a:r>
              <a:rPr lang="en-US" sz="4800" dirty="0"/>
              <a:t>     and Beyond</a:t>
            </a:r>
          </a:p>
        </p:txBody>
      </p:sp>
      <p:sp>
        <p:nvSpPr>
          <p:cNvPr id="5" name="Text Placeholder 4">
            <a:extLst>
              <a:ext uri="{FF2B5EF4-FFF2-40B4-BE49-F238E27FC236}">
                <a16:creationId xmlns:a16="http://schemas.microsoft.com/office/drawing/2014/main" id="{70041974-148F-43C6-AFE4-4D63FE2050EF}"/>
              </a:ext>
            </a:extLst>
          </p:cNvPr>
          <p:cNvSpPr>
            <a:spLocks noGrp="1"/>
          </p:cNvSpPr>
          <p:nvPr>
            <p:ph type="body" idx="1"/>
          </p:nvPr>
        </p:nvSpPr>
        <p:spPr>
          <a:xfrm>
            <a:off x="831850" y="4589464"/>
            <a:ext cx="10515600" cy="1304190"/>
          </a:xfrm>
        </p:spPr>
        <p:txBody>
          <a:bodyPr>
            <a:normAutofit/>
            <a:sp3d extrusionH="57150">
              <a:bevelT w="82550" h="38100" prst="coolSlant"/>
            </a:sp3d>
          </a:bodyPr>
          <a:lstStyle/>
          <a:p>
            <a:pPr algn="ctr"/>
            <a:r>
              <a:rPr kumimoji="0" lang="en-US" sz="4000" b="0" i="0" u="none" strike="noStrike" kern="1200" cap="none" spc="0" normalizeH="0" baseline="0" noProof="0" dirty="0">
                <a:ln>
                  <a:noFill/>
                </a:ln>
                <a:solidFill>
                  <a:schemeClr val="accent1">
                    <a:lumMod val="75000"/>
                  </a:schemeClr>
                </a:solidFill>
                <a:effectLst/>
                <a:uLnTx/>
                <a:uFillTx/>
                <a:latin typeface="Franklin Gothic Heavy" panose="020B0903020102020204" pitchFamily="34" charset="0"/>
                <a:ea typeface="+mj-ea"/>
                <a:cs typeface="+mj-cs"/>
              </a:rPr>
              <a:t>What Happens After Year 15?</a:t>
            </a:r>
          </a:p>
          <a:p>
            <a:pPr algn="ctr"/>
            <a:r>
              <a:rPr lang="en-US" dirty="0">
                <a:solidFill>
                  <a:schemeClr val="accent1">
                    <a:lumMod val="75000"/>
                  </a:schemeClr>
                </a:solidFill>
              </a:rPr>
              <a:t>Continued Compliance Sale/Compliance Termination Sale</a:t>
            </a:r>
          </a:p>
        </p:txBody>
      </p:sp>
      <p:pic>
        <p:nvPicPr>
          <p:cNvPr id="10" name="Picture 9">
            <a:extLst>
              <a:ext uri="{FF2B5EF4-FFF2-40B4-BE49-F238E27FC236}">
                <a16:creationId xmlns:a16="http://schemas.microsoft.com/office/drawing/2014/main" id="{C6B91492-483E-426F-BAA8-2C8706EBB300}"/>
              </a:ext>
            </a:extLst>
          </p:cNvPr>
          <p:cNvPicPr>
            <a:picLocks noChangeAspect="1"/>
          </p:cNvPicPr>
          <p:nvPr/>
        </p:nvPicPr>
        <p:blipFill>
          <a:blip r:embed="rId2"/>
          <a:stretch>
            <a:fillRect/>
          </a:stretch>
        </p:blipFill>
        <p:spPr>
          <a:xfrm>
            <a:off x="678169" y="2477852"/>
            <a:ext cx="3425105" cy="1913902"/>
          </a:xfrm>
          <a:prstGeom prst="rect">
            <a:avLst/>
          </a:prstGeom>
        </p:spPr>
      </p:pic>
    </p:spTree>
    <p:extLst>
      <p:ext uri="{BB962C8B-B14F-4D97-AF65-F5344CB8AC3E}">
        <p14:creationId xmlns:p14="http://schemas.microsoft.com/office/powerpoint/2010/main" val="422611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D98BE4-EAF1-4C01-8B99-4E24E16A1F0A}"/>
              </a:ext>
            </a:extLst>
          </p:cNvPr>
          <p:cNvSpPr>
            <a:spLocks noGrp="1"/>
          </p:cNvSpPr>
          <p:nvPr>
            <p:ph type="title"/>
          </p:nvPr>
        </p:nvSpPr>
        <p:spPr/>
        <p:txBody>
          <a:bodyPr/>
          <a:lstStyle/>
          <a:p>
            <a:r>
              <a:rPr lang="en-US" dirty="0"/>
              <a:t>Continued Compliance Sale</a:t>
            </a:r>
          </a:p>
        </p:txBody>
      </p:sp>
      <p:sp>
        <p:nvSpPr>
          <p:cNvPr id="5" name="Content Placeholder 4">
            <a:extLst>
              <a:ext uri="{FF2B5EF4-FFF2-40B4-BE49-F238E27FC236}">
                <a16:creationId xmlns:a16="http://schemas.microsoft.com/office/drawing/2014/main" id="{11E0B85A-18A4-40C8-BB60-5C44FB892582}"/>
              </a:ext>
            </a:extLst>
          </p:cNvPr>
          <p:cNvSpPr>
            <a:spLocks noGrp="1"/>
          </p:cNvSpPr>
          <p:nvPr>
            <p:ph idx="1"/>
          </p:nvPr>
        </p:nvSpPr>
        <p:spPr/>
        <p:txBody>
          <a:bodyPr/>
          <a:lstStyle/>
          <a:p>
            <a:pPr marL="0" indent="0">
              <a:buNone/>
            </a:pPr>
            <a:endParaRPr lang="en-US" dirty="0"/>
          </a:p>
          <a:p>
            <a:pPr marL="0" indent="0">
              <a:buNone/>
            </a:pPr>
            <a:r>
              <a:rPr lang="en-US" dirty="0"/>
              <a:t>Partnership agreements often provide the limited partner with the right to require the partnership to sell the project subject to the extended use agreement (LURA)</a:t>
            </a:r>
          </a:p>
        </p:txBody>
      </p:sp>
    </p:spTree>
    <p:extLst>
      <p:ext uri="{BB962C8B-B14F-4D97-AF65-F5344CB8AC3E}">
        <p14:creationId xmlns:p14="http://schemas.microsoft.com/office/powerpoint/2010/main" val="552855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FA88-BD55-4ED4-BEEC-040DA714903C}"/>
              </a:ext>
            </a:extLst>
          </p:cNvPr>
          <p:cNvSpPr>
            <a:spLocks noGrp="1"/>
          </p:cNvSpPr>
          <p:nvPr>
            <p:ph type="title"/>
          </p:nvPr>
        </p:nvSpPr>
        <p:spPr/>
        <p:txBody>
          <a:bodyPr/>
          <a:lstStyle/>
          <a:p>
            <a:r>
              <a:rPr lang="en-US" dirty="0"/>
              <a:t>Compliance Termination Sale</a:t>
            </a:r>
          </a:p>
        </p:txBody>
      </p:sp>
      <p:sp>
        <p:nvSpPr>
          <p:cNvPr id="3" name="Content Placeholder 2">
            <a:extLst>
              <a:ext uri="{FF2B5EF4-FFF2-40B4-BE49-F238E27FC236}">
                <a16:creationId xmlns:a16="http://schemas.microsoft.com/office/drawing/2014/main" id="{66278D7D-FF04-4CDD-BF5C-1010520932BC}"/>
              </a:ext>
            </a:extLst>
          </p:cNvPr>
          <p:cNvSpPr>
            <a:spLocks noGrp="1"/>
          </p:cNvSpPr>
          <p:nvPr>
            <p:ph idx="1"/>
          </p:nvPr>
        </p:nvSpPr>
        <p:spPr/>
        <p:txBody>
          <a:bodyPr/>
          <a:lstStyle/>
          <a:p>
            <a:pPr marL="0" indent="0">
              <a:buNone/>
            </a:pPr>
            <a:endParaRPr lang="en-US" dirty="0"/>
          </a:p>
          <a:p>
            <a:pPr marL="0" indent="0">
              <a:buNone/>
            </a:pPr>
            <a:r>
              <a:rPr lang="en-US" dirty="0"/>
              <a:t>IRC Section 42(h)(6) allows the limited partner to ask the partnership to request that the credit agency (i.e., MHC) arrange for the sale of the project pursuant to the “qualified contract” process. If such sale cannot be completed, the extended use agreement may be terminated.</a:t>
            </a:r>
          </a:p>
        </p:txBody>
      </p:sp>
    </p:spTree>
    <p:extLst>
      <p:ext uri="{BB962C8B-B14F-4D97-AF65-F5344CB8AC3E}">
        <p14:creationId xmlns:p14="http://schemas.microsoft.com/office/powerpoint/2010/main" val="66348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A8F3-F536-428E-A238-420675CF32C2}"/>
              </a:ext>
            </a:extLst>
          </p:cNvPr>
          <p:cNvSpPr>
            <a:spLocks noGrp="1"/>
          </p:cNvSpPr>
          <p:nvPr>
            <p:ph type="title"/>
          </p:nvPr>
        </p:nvSpPr>
        <p:spPr/>
        <p:txBody>
          <a:bodyPr/>
          <a:lstStyle/>
          <a:p>
            <a:r>
              <a:rPr lang="en-US"/>
              <a:t>Compliance Termination Sale</a:t>
            </a:r>
            <a:endParaRPr lang="en-US" dirty="0"/>
          </a:p>
        </p:txBody>
      </p:sp>
      <p:sp>
        <p:nvSpPr>
          <p:cNvPr id="3" name="Content Placeholder 2">
            <a:extLst>
              <a:ext uri="{FF2B5EF4-FFF2-40B4-BE49-F238E27FC236}">
                <a16:creationId xmlns:a16="http://schemas.microsoft.com/office/drawing/2014/main" id="{D376BA06-C5BF-485A-94F8-D50EE2B91080}"/>
              </a:ext>
            </a:extLst>
          </p:cNvPr>
          <p:cNvSpPr>
            <a:spLocks noGrp="1"/>
          </p:cNvSpPr>
          <p:nvPr>
            <p:ph idx="1"/>
          </p:nvPr>
        </p:nvSpPr>
        <p:spPr/>
        <p:txBody>
          <a:bodyPr/>
          <a:lstStyle/>
          <a:p>
            <a:pPr marL="0" indent="0">
              <a:buNone/>
            </a:pPr>
            <a:r>
              <a:rPr lang="en-US" dirty="0"/>
              <a:t>Qualified Contract</a:t>
            </a:r>
          </a:p>
          <a:p>
            <a:pPr marL="0" indent="0">
              <a:buNone/>
            </a:pPr>
            <a:endParaRPr lang="en-US" dirty="0"/>
          </a:p>
          <a:p>
            <a:pPr marL="0" indent="0">
              <a:buNone/>
            </a:pPr>
            <a:endParaRPr lang="en-US" dirty="0"/>
          </a:p>
        </p:txBody>
      </p:sp>
      <p:pic>
        <p:nvPicPr>
          <p:cNvPr id="11" name="Picture 10">
            <a:extLst>
              <a:ext uri="{FF2B5EF4-FFF2-40B4-BE49-F238E27FC236}">
                <a16:creationId xmlns:a16="http://schemas.microsoft.com/office/drawing/2014/main" id="{78459F26-426A-4C65-A24A-B6BD4B25C0B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l="24265" t="18357" r="52059" b="12826"/>
          <a:stretch/>
        </p:blipFill>
        <p:spPr>
          <a:xfrm>
            <a:off x="5195686" y="2019966"/>
            <a:ext cx="3038182" cy="35719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Diagram&#10;&#10;Description automatically generated">
            <a:extLst>
              <a:ext uri="{FF2B5EF4-FFF2-40B4-BE49-F238E27FC236}">
                <a16:creationId xmlns:a16="http://schemas.microsoft.com/office/drawing/2014/main" id="{1D4EA3D9-7C18-4BC4-8958-A9E0FBB24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472" y="3174147"/>
            <a:ext cx="1924407" cy="2040007"/>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800524D0-006B-4817-A682-A96A11D10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57" y="3241275"/>
            <a:ext cx="2443748" cy="1972879"/>
          </a:xfrm>
          <a:prstGeom prst="rect">
            <a:avLst/>
          </a:prstGeom>
        </p:spPr>
      </p:pic>
      <p:pic>
        <p:nvPicPr>
          <p:cNvPr id="18" name="Picture 17" descr="Logo, icon&#10;&#10;Description automatically generated">
            <a:extLst>
              <a:ext uri="{FF2B5EF4-FFF2-40B4-BE49-F238E27FC236}">
                <a16:creationId xmlns:a16="http://schemas.microsoft.com/office/drawing/2014/main" id="{0C44B805-976B-4454-924C-405D906ACE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392" y="3232517"/>
            <a:ext cx="2272588" cy="1623277"/>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167CA75F-A747-4A05-B656-8BD01EB23337}"/>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3986081" y="2287050"/>
            <a:ext cx="1293285" cy="1332385"/>
          </a:xfrm>
          <a:prstGeom prst="rect">
            <a:avLst/>
          </a:prstGeom>
        </p:spPr>
      </p:pic>
      <p:pic>
        <p:nvPicPr>
          <p:cNvPr id="22" name="Picture 21" descr="Icon&#10;&#10;Description automatically generated">
            <a:extLst>
              <a:ext uri="{FF2B5EF4-FFF2-40B4-BE49-F238E27FC236}">
                <a16:creationId xmlns:a16="http://schemas.microsoft.com/office/drawing/2014/main" id="{6C5B64A6-383D-4EDA-A5E6-74D6641684D0}"/>
              </a:ext>
            </a:extLst>
          </p:cNvPr>
          <p:cNvPicPr>
            <a:picLocks noChangeAspect="1"/>
          </p:cNvPicPr>
          <p:nvPr/>
        </p:nvPicPr>
        <p:blipFill>
          <a:blip r:embed="rId8">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480245" y="3139573"/>
            <a:ext cx="1569946" cy="1447636"/>
          </a:xfrm>
          <a:prstGeom prst="rect">
            <a:avLst/>
          </a:prstGeom>
        </p:spPr>
      </p:pic>
      <p:sp>
        <p:nvSpPr>
          <p:cNvPr id="23" name="Rectangle 22">
            <a:extLst>
              <a:ext uri="{FF2B5EF4-FFF2-40B4-BE49-F238E27FC236}">
                <a16:creationId xmlns:a16="http://schemas.microsoft.com/office/drawing/2014/main" id="{F69178D5-98C9-4331-A8AA-DFDB20EB7BD2}"/>
              </a:ext>
            </a:extLst>
          </p:cNvPr>
          <p:cNvSpPr/>
          <p:nvPr/>
        </p:nvSpPr>
        <p:spPr>
          <a:xfrm>
            <a:off x="8416191" y="2568320"/>
            <a:ext cx="1720150" cy="461665"/>
          </a:xfrm>
          <a:prstGeom prst="rect">
            <a:avLst/>
          </a:prstGeom>
          <a:noFill/>
        </p:spPr>
        <p:txBody>
          <a:bodyPr wrap="none" lIns="91440" tIns="45720" rIns="91440" bIns="45720">
            <a:spAutoFit/>
          </a:bodyPr>
          <a:lstStyle/>
          <a:p>
            <a:pPr algn="ctr"/>
            <a:r>
              <a:rPr lang="en-US" sz="2400" dirty="0">
                <a:ln w="0"/>
                <a:solidFill>
                  <a:srgbClr val="C00000"/>
                </a:solidFill>
                <a:effectLst>
                  <a:outerShdw blurRad="38100" dist="19050" dir="2700000" algn="tl" rotWithShape="0">
                    <a:schemeClr val="dk1">
                      <a:alpha val="40000"/>
                    </a:schemeClr>
                  </a:outerShdw>
                </a:effectLst>
              </a:rPr>
              <a:t>Market Rate</a:t>
            </a:r>
            <a:endParaRPr lang="en-US" sz="2400" b="0" cap="none" spc="0"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33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1.25E-6 -1.11111E-6 L 0.23607 0.00486 " pathEditMode="relative" rAng="0" ptsTypes="AA">
                                      <p:cBhvr>
                                        <p:cTn id="48" dur="2000" fill="hold"/>
                                        <p:tgtEl>
                                          <p:spTgt spid="11"/>
                                        </p:tgtEl>
                                        <p:attrNameLst>
                                          <p:attrName>ppt_x</p:attrName>
                                          <p:attrName>ppt_y</p:attrName>
                                        </p:attrNameLst>
                                      </p:cBhvr>
                                      <p:rCtr x="11797" y="231"/>
                                    </p:animMotion>
                                  </p:childTnLst>
                                </p:cTn>
                              </p:par>
                              <p:par>
                                <p:cTn id="49" presetID="63" presetClass="path" presetSubtype="0" accel="50000" decel="50000" fill="hold" nodeType="withEffect">
                                  <p:stCondLst>
                                    <p:cond delay="0"/>
                                  </p:stCondLst>
                                  <p:childTnLst>
                                    <p:animMotion origin="layout" path="M -4.375E-6 -4.07407E-6 L 0.29454 -0.00023 " pathEditMode="relative" rAng="0" ptsTypes="AA">
                                      <p:cBhvr>
                                        <p:cTn id="50" dur="2000" fill="hold"/>
                                        <p:tgtEl>
                                          <p:spTgt spid="9"/>
                                        </p:tgtEl>
                                        <p:attrNameLst>
                                          <p:attrName>ppt_x</p:attrName>
                                          <p:attrName>ppt_y</p:attrName>
                                        </p:attrNameLst>
                                      </p:cBhvr>
                                      <p:rCtr x="14727" y="-23"/>
                                    </p:animMotion>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nodeType="clickEffect">
                                  <p:stCondLst>
                                    <p:cond delay="0"/>
                                  </p:stCondLst>
                                  <p:childTnLst>
                                    <p:animEffect transition="out" filter="fade">
                                      <p:cBhvr>
                                        <p:cTn id="75" dur="1000"/>
                                        <p:tgtEl>
                                          <p:spTgt spid="16"/>
                                        </p:tgtEl>
                                      </p:cBhvr>
                                    </p:animEffect>
                                    <p:anim calcmode="lin" valueType="num">
                                      <p:cBhvr>
                                        <p:cTn id="76" dur="1000"/>
                                        <p:tgtEl>
                                          <p:spTgt spid="16"/>
                                        </p:tgtEl>
                                        <p:attrNameLst>
                                          <p:attrName>ppt_x</p:attrName>
                                        </p:attrNameLst>
                                      </p:cBhvr>
                                      <p:tavLst>
                                        <p:tav tm="0">
                                          <p:val>
                                            <p:strVal val="ppt_x"/>
                                          </p:val>
                                        </p:tav>
                                        <p:tav tm="100000">
                                          <p:val>
                                            <p:strVal val="ppt_x"/>
                                          </p:val>
                                        </p:tav>
                                      </p:tavLst>
                                    </p:anim>
                                    <p:anim calcmode="lin" valueType="num">
                                      <p:cBhvr>
                                        <p:cTn id="77" dur="1000"/>
                                        <p:tgtEl>
                                          <p:spTgt spid="16"/>
                                        </p:tgtEl>
                                        <p:attrNameLst>
                                          <p:attrName>ppt_y</p:attrName>
                                        </p:attrNameLst>
                                      </p:cBhvr>
                                      <p:tavLst>
                                        <p:tav tm="0">
                                          <p:val>
                                            <p:strVal val="ppt_y"/>
                                          </p:val>
                                        </p:tav>
                                        <p:tav tm="100000">
                                          <p:val>
                                            <p:strVal val="ppt_y+.1"/>
                                          </p:val>
                                        </p:tav>
                                      </p:tavLst>
                                    </p:anim>
                                    <p:set>
                                      <p:cBhvr>
                                        <p:cTn id="78" dur="1" fill="hold">
                                          <p:stCondLst>
                                            <p:cond delay="999"/>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nodeType="clickEffect">
                                  <p:stCondLst>
                                    <p:cond delay="0"/>
                                  </p:stCondLst>
                                  <p:childTnLst>
                                    <p:animEffect transition="out" filter="fade">
                                      <p:cBhvr>
                                        <p:cTn id="82" dur="1000"/>
                                        <p:tgtEl>
                                          <p:spTgt spid="22"/>
                                        </p:tgtEl>
                                      </p:cBhvr>
                                    </p:animEffect>
                                    <p:anim calcmode="lin" valueType="num">
                                      <p:cBhvr>
                                        <p:cTn id="83" dur="1000"/>
                                        <p:tgtEl>
                                          <p:spTgt spid="22"/>
                                        </p:tgtEl>
                                        <p:attrNameLst>
                                          <p:attrName>ppt_x</p:attrName>
                                        </p:attrNameLst>
                                      </p:cBhvr>
                                      <p:tavLst>
                                        <p:tav tm="0">
                                          <p:val>
                                            <p:strVal val="ppt_x"/>
                                          </p:val>
                                        </p:tav>
                                        <p:tav tm="100000">
                                          <p:val>
                                            <p:strVal val="ppt_x"/>
                                          </p:val>
                                        </p:tav>
                                      </p:tavLst>
                                    </p:anim>
                                    <p:anim calcmode="lin" valueType="num">
                                      <p:cBhvr>
                                        <p:cTn id="84" dur="1000"/>
                                        <p:tgtEl>
                                          <p:spTgt spid="22"/>
                                        </p:tgtEl>
                                        <p:attrNameLst>
                                          <p:attrName>ppt_y</p:attrName>
                                        </p:attrNameLst>
                                      </p:cBhvr>
                                      <p:tavLst>
                                        <p:tav tm="0">
                                          <p:val>
                                            <p:strVal val="ppt_y"/>
                                          </p:val>
                                        </p:tav>
                                        <p:tav tm="100000">
                                          <p:val>
                                            <p:strVal val="ppt_y+.1"/>
                                          </p:val>
                                        </p:tav>
                                      </p:tavLst>
                                    </p:anim>
                                    <p:set>
                                      <p:cBhvr>
                                        <p:cTn id="85" dur="1" fill="hold">
                                          <p:stCondLst>
                                            <p:cond delay="999"/>
                                          </p:stCondLst>
                                        </p:cTn>
                                        <p:tgtEl>
                                          <p:spTgt spid="22"/>
                                        </p:tgtEl>
                                        <p:attrNameLst>
                                          <p:attrName>style.visibility</p:attrName>
                                        </p:attrNameLst>
                                      </p:cBhvr>
                                      <p:to>
                                        <p:strVal val="hidden"/>
                                      </p:to>
                                    </p:set>
                                  </p:childTnLst>
                                </p:cTn>
                              </p:par>
                            </p:childTnLst>
                          </p:cTn>
                        </p:par>
                        <p:par>
                          <p:cTn id="86" fill="hold">
                            <p:stCondLst>
                              <p:cond delay="1000"/>
                            </p:stCondLst>
                            <p:childTnLst>
                              <p:par>
                                <p:cTn id="87" presetID="42"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xit" presetSubtype="0" fill="hold" nodeType="clickEffect">
                                  <p:stCondLst>
                                    <p:cond delay="0"/>
                                  </p:stCondLst>
                                  <p:childTnLst>
                                    <p:animEffect transition="out" filter="fade">
                                      <p:cBhvr>
                                        <p:cTn id="95" dur="1000"/>
                                        <p:tgtEl>
                                          <p:spTgt spid="11"/>
                                        </p:tgtEl>
                                      </p:cBhvr>
                                    </p:animEffect>
                                    <p:anim calcmode="lin" valueType="num">
                                      <p:cBhvr>
                                        <p:cTn id="96" dur="1000"/>
                                        <p:tgtEl>
                                          <p:spTgt spid="11"/>
                                        </p:tgtEl>
                                        <p:attrNameLst>
                                          <p:attrName>ppt_x</p:attrName>
                                        </p:attrNameLst>
                                      </p:cBhvr>
                                      <p:tavLst>
                                        <p:tav tm="0">
                                          <p:val>
                                            <p:strVal val="ppt_x"/>
                                          </p:val>
                                        </p:tav>
                                        <p:tav tm="100000">
                                          <p:val>
                                            <p:strVal val="ppt_x"/>
                                          </p:val>
                                        </p:tav>
                                      </p:tavLst>
                                    </p:anim>
                                    <p:anim calcmode="lin" valueType="num">
                                      <p:cBhvr>
                                        <p:cTn id="97" dur="1000"/>
                                        <p:tgtEl>
                                          <p:spTgt spid="11"/>
                                        </p:tgtEl>
                                        <p:attrNameLst>
                                          <p:attrName>ppt_y</p:attrName>
                                        </p:attrNameLst>
                                      </p:cBhvr>
                                      <p:tavLst>
                                        <p:tav tm="0">
                                          <p:val>
                                            <p:strVal val="ppt_y"/>
                                          </p:val>
                                        </p:tav>
                                        <p:tav tm="100000">
                                          <p:val>
                                            <p:strVal val="ppt_y+.1"/>
                                          </p:val>
                                        </p:tav>
                                      </p:tavLst>
                                    </p:anim>
                                    <p:set>
                                      <p:cBhvr>
                                        <p:cTn id="98" dur="1" fill="hold">
                                          <p:stCondLst>
                                            <p:cond delay="999"/>
                                          </p:stCondLst>
                                        </p:cTn>
                                        <p:tgtEl>
                                          <p:spTgt spid="11"/>
                                        </p:tgtEl>
                                        <p:attrNameLst>
                                          <p:attrName>style.visibility</p:attrName>
                                        </p:attrNameLst>
                                      </p:cBhvr>
                                      <p:to>
                                        <p:strVal val="hidden"/>
                                      </p:to>
                                    </p:set>
                                  </p:childTnLst>
                                </p:cTn>
                              </p:par>
                            </p:childTnLst>
                          </p:cTn>
                        </p:par>
                        <p:par>
                          <p:cTn id="99" fill="hold">
                            <p:stCondLst>
                              <p:cond delay="1000"/>
                            </p:stCondLst>
                            <p:childTnLst>
                              <p:par>
                                <p:cTn id="100" presetID="10"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A8AA-5752-4F37-83D4-87528A042087}"/>
              </a:ext>
            </a:extLst>
          </p:cNvPr>
          <p:cNvSpPr>
            <a:spLocks noGrp="1"/>
          </p:cNvSpPr>
          <p:nvPr>
            <p:ph type="title"/>
          </p:nvPr>
        </p:nvSpPr>
        <p:spPr/>
        <p:txBody>
          <a:bodyPr/>
          <a:lstStyle/>
          <a:p>
            <a:r>
              <a:rPr lang="en-US" dirty="0"/>
              <a:t>Compliance Termination Sale</a:t>
            </a:r>
          </a:p>
        </p:txBody>
      </p:sp>
      <p:sp>
        <p:nvSpPr>
          <p:cNvPr id="3" name="Content Placeholder 2">
            <a:extLst>
              <a:ext uri="{FF2B5EF4-FFF2-40B4-BE49-F238E27FC236}">
                <a16:creationId xmlns:a16="http://schemas.microsoft.com/office/drawing/2014/main" id="{1580A07D-5D37-4CCD-85C8-897D55AEFE90}"/>
              </a:ext>
            </a:extLst>
          </p:cNvPr>
          <p:cNvSpPr>
            <a:spLocks noGrp="1"/>
          </p:cNvSpPr>
          <p:nvPr>
            <p:ph idx="1"/>
          </p:nvPr>
        </p:nvSpPr>
        <p:spPr/>
        <p:txBody>
          <a:bodyPr>
            <a:normAutofit/>
          </a:bodyPr>
          <a:lstStyle/>
          <a:p>
            <a:pPr marL="0" indent="0">
              <a:buNone/>
            </a:pPr>
            <a:endParaRPr lang="en-US" sz="2400" dirty="0"/>
          </a:p>
          <a:p>
            <a:pPr marL="0" indent="0">
              <a:buNone/>
            </a:pPr>
            <a:r>
              <a:rPr lang="en-US" sz="2400" dirty="0"/>
              <a:t>Depending on the extended use agreement, state agencies may require owners to postpone their right to a qualified contract and extend the affordability period for up 40 years beyond the end of the compliance period.</a:t>
            </a:r>
          </a:p>
        </p:txBody>
      </p:sp>
      <p:pic>
        <p:nvPicPr>
          <p:cNvPr id="5" name="Picture 4">
            <a:extLst>
              <a:ext uri="{FF2B5EF4-FFF2-40B4-BE49-F238E27FC236}">
                <a16:creationId xmlns:a16="http://schemas.microsoft.com/office/drawing/2014/main" id="{DBFCFE3F-2CB3-4A41-AFE0-CA9274AA3A73}"/>
              </a:ext>
            </a:extLst>
          </p:cNvPr>
          <p:cNvPicPr>
            <a:picLocks noChangeAspect="1"/>
          </p:cNvPicPr>
          <p:nvPr/>
        </p:nvPicPr>
        <p:blipFill rotWithShape="1">
          <a:blip r:embed="rId2">
            <a:duotone>
              <a:prstClr val="black"/>
              <a:schemeClr val="accent6">
                <a:tint val="45000"/>
                <a:satMod val="400000"/>
              </a:schemeClr>
            </a:duotone>
          </a:blip>
          <a:srcRect l="23326" t="16636" r="25069" b="46488"/>
          <a:stretch/>
        </p:blipFill>
        <p:spPr>
          <a:xfrm>
            <a:off x="2567031" y="3053593"/>
            <a:ext cx="6291743" cy="3112316"/>
          </a:xfrm>
          <a:prstGeom prst="roundRect">
            <a:avLst>
              <a:gd name="adj" fmla="val 16667"/>
            </a:avLst>
          </a:prstGeom>
          <a:ln>
            <a:noFill/>
          </a:ln>
          <a:effectLst>
            <a:outerShdw blurRad="76200" dist="38100" dir="7800000" algn="tl" rotWithShape="0">
              <a:srgbClr val="000000">
                <a:alpha val="40000"/>
              </a:srgbClr>
            </a:outerShdw>
          </a:effectLst>
          <a:scene3d>
            <a:camera prst="perspectiveRelaxedModerately"/>
            <a:lightRig rig="contrasting" dir="t">
              <a:rot lat="0" lon="0" rev="4200000"/>
            </a:lightRig>
          </a:scene3d>
          <a:sp3d prstMaterial="plastic">
            <a:bevelT w="381000" h="114300" prst="coolSlant"/>
            <a:contourClr>
              <a:srgbClr val="969696"/>
            </a:contourClr>
          </a:sp3d>
        </p:spPr>
      </p:pic>
    </p:spTree>
    <p:extLst>
      <p:ext uri="{BB962C8B-B14F-4D97-AF65-F5344CB8AC3E}">
        <p14:creationId xmlns:p14="http://schemas.microsoft.com/office/powerpoint/2010/main" val="4857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9D40B-5317-4824-95FD-DD03FC6B9127}"/>
              </a:ext>
            </a:extLst>
          </p:cNvPr>
          <p:cNvSpPr>
            <a:spLocks noGrp="1"/>
          </p:cNvSpPr>
          <p:nvPr>
            <p:ph type="title"/>
          </p:nvPr>
        </p:nvSpPr>
        <p:spPr>
          <a:xfrm>
            <a:off x="838200" y="2477852"/>
            <a:ext cx="10515600" cy="2070054"/>
          </a:xfrm>
        </p:spPr>
        <p:txBody>
          <a:bodyPr>
            <a:normAutofit/>
          </a:bodyPr>
          <a:lstStyle/>
          <a:p>
            <a:r>
              <a:rPr lang="en-US" sz="4800" dirty="0"/>
              <a:t>     and Beyond</a:t>
            </a:r>
          </a:p>
        </p:txBody>
      </p:sp>
      <p:sp>
        <p:nvSpPr>
          <p:cNvPr id="5" name="Text Placeholder 4">
            <a:extLst>
              <a:ext uri="{FF2B5EF4-FFF2-40B4-BE49-F238E27FC236}">
                <a16:creationId xmlns:a16="http://schemas.microsoft.com/office/drawing/2014/main" id="{70041974-148F-43C6-AFE4-4D63FE2050EF}"/>
              </a:ext>
            </a:extLst>
          </p:cNvPr>
          <p:cNvSpPr>
            <a:spLocks noGrp="1"/>
          </p:cNvSpPr>
          <p:nvPr>
            <p:ph type="body" idx="1"/>
          </p:nvPr>
        </p:nvSpPr>
        <p:spPr>
          <a:xfrm>
            <a:off x="831850" y="4589464"/>
            <a:ext cx="10515600" cy="1304190"/>
          </a:xfrm>
        </p:spPr>
        <p:txBody>
          <a:bodyPr>
            <a:normAutofit/>
            <a:sp3d extrusionH="57150">
              <a:bevelT w="82550" h="38100" prst="coolSlant"/>
            </a:sp3d>
          </a:bodyPr>
          <a:lstStyle/>
          <a:p>
            <a:pPr algn="ctr"/>
            <a:r>
              <a:rPr kumimoji="0" lang="en-US" sz="4000" b="0" i="0" u="none" strike="noStrike" kern="1200" cap="none" spc="0" normalizeH="0" baseline="0" noProof="0" dirty="0">
                <a:ln>
                  <a:noFill/>
                </a:ln>
                <a:solidFill>
                  <a:schemeClr val="accent1">
                    <a:lumMod val="75000"/>
                  </a:schemeClr>
                </a:solidFill>
                <a:effectLst/>
                <a:uLnTx/>
                <a:uFillTx/>
                <a:latin typeface="Franklin Gothic Heavy" panose="020B0903020102020204" pitchFamily="34" charset="0"/>
                <a:ea typeface="+mj-ea"/>
                <a:cs typeface="+mj-cs"/>
              </a:rPr>
              <a:t>What Happens After Year 15?</a:t>
            </a:r>
          </a:p>
          <a:p>
            <a:pPr algn="ctr"/>
            <a:r>
              <a:rPr lang="en-US" dirty="0">
                <a:solidFill>
                  <a:schemeClr val="accent1">
                    <a:lumMod val="75000"/>
                  </a:schemeClr>
                </a:solidFill>
              </a:rPr>
              <a:t>Resyndication</a:t>
            </a:r>
          </a:p>
        </p:txBody>
      </p:sp>
      <p:pic>
        <p:nvPicPr>
          <p:cNvPr id="10" name="Picture 9">
            <a:extLst>
              <a:ext uri="{FF2B5EF4-FFF2-40B4-BE49-F238E27FC236}">
                <a16:creationId xmlns:a16="http://schemas.microsoft.com/office/drawing/2014/main" id="{C6B91492-483E-426F-BAA8-2C8706EBB300}"/>
              </a:ext>
            </a:extLst>
          </p:cNvPr>
          <p:cNvPicPr>
            <a:picLocks noChangeAspect="1"/>
          </p:cNvPicPr>
          <p:nvPr/>
        </p:nvPicPr>
        <p:blipFill>
          <a:blip r:embed="rId2"/>
          <a:stretch>
            <a:fillRect/>
          </a:stretch>
        </p:blipFill>
        <p:spPr>
          <a:xfrm>
            <a:off x="678169" y="2477852"/>
            <a:ext cx="3425105" cy="1913902"/>
          </a:xfrm>
          <a:prstGeom prst="rect">
            <a:avLst/>
          </a:prstGeom>
        </p:spPr>
      </p:pic>
    </p:spTree>
    <p:extLst>
      <p:ext uri="{BB962C8B-B14F-4D97-AF65-F5344CB8AC3E}">
        <p14:creationId xmlns:p14="http://schemas.microsoft.com/office/powerpoint/2010/main" val="3396120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02B42-3AC4-4531-BAC8-BDC8B57EB2B3}"/>
              </a:ext>
            </a:extLst>
          </p:cNvPr>
          <p:cNvSpPr>
            <a:spLocks noGrp="1"/>
          </p:cNvSpPr>
          <p:nvPr>
            <p:ph type="title"/>
          </p:nvPr>
        </p:nvSpPr>
        <p:spPr/>
        <p:txBody>
          <a:bodyPr/>
          <a:lstStyle/>
          <a:p>
            <a:r>
              <a:rPr lang="en-US" dirty="0"/>
              <a:t>Resyndication</a:t>
            </a:r>
          </a:p>
        </p:txBody>
      </p:sp>
      <p:sp>
        <p:nvSpPr>
          <p:cNvPr id="5" name="Content Placeholder 4">
            <a:extLst>
              <a:ext uri="{FF2B5EF4-FFF2-40B4-BE49-F238E27FC236}">
                <a16:creationId xmlns:a16="http://schemas.microsoft.com/office/drawing/2014/main" id="{CA4D50A5-9F29-4F61-8DCB-ADAC30EEF08D}"/>
              </a:ext>
            </a:extLst>
          </p:cNvPr>
          <p:cNvSpPr>
            <a:spLocks noGrp="1"/>
          </p:cNvSpPr>
          <p:nvPr>
            <p:ph idx="1"/>
          </p:nvPr>
        </p:nvSpPr>
        <p:spPr/>
        <p:txBody>
          <a:bodyPr/>
          <a:lstStyle/>
          <a:p>
            <a:pPr marL="0" indent="0">
              <a:buNone/>
            </a:pPr>
            <a:r>
              <a:rPr lang="en-US" i="1" dirty="0"/>
              <a:t>Resyndication</a:t>
            </a:r>
            <a:r>
              <a:rPr lang="en-US" dirty="0"/>
              <a:t> is an industry term used to describe a subsequent allocation of Low Income Housing Tax Credits on a qualified project that served as LIHTC Housing.</a:t>
            </a:r>
          </a:p>
          <a:p>
            <a:pPr marL="0" indent="0">
              <a:buNone/>
            </a:pPr>
            <a:endParaRPr lang="en-US" dirty="0"/>
          </a:p>
        </p:txBody>
      </p:sp>
      <p:pic>
        <p:nvPicPr>
          <p:cNvPr id="7" name="Picture 6" descr="Diagram&#10;&#10;Description automatically generated">
            <a:extLst>
              <a:ext uri="{FF2B5EF4-FFF2-40B4-BE49-F238E27FC236}">
                <a16:creationId xmlns:a16="http://schemas.microsoft.com/office/drawing/2014/main" id="{8A667684-BAA9-45E9-A297-FC0DE064666C}"/>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08253" y="3696569"/>
            <a:ext cx="1912678" cy="2027574"/>
          </a:xfrm>
          <a:prstGeom prst="rect">
            <a:avLst/>
          </a:prstGeom>
        </p:spPr>
      </p:pic>
      <p:pic>
        <p:nvPicPr>
          <p:cNvPr id="12" name="Picture 11" descr="Diagram&#10;&#10;Description automatically generated">
            <a:extLst>
              <a:ext uri="{FF2B5EF4-FFF2-40B4-BE49-F238E27FC236}">
                <a16:creationId xmlns:a16="http://schemas.microsoft.com/office/drawing/2014/main" id="{8819367A-9E7F-499D-BE30-3AFB674B6D22}"/>
              </a:ext>
            </a:extLst>
          </p:cNvPr>
          <p:cNvPicPr>
            <a:picLocks noChangeAspect="1"/>
          </p:cNvPicPr>
          <p:nvPr/>
        </p:nvPicPr>
        <p:blipFill>
          <a:blip r:embed="rId4">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2820931" y="3696569"/>
            <a:ext cx="1912678" cy="2027574"/>
          </a:xfrm>
          <a:prstGeom prst="rect">
            <a:avLst/>
          </a:prstGeom>
        </p:spPr>
      </p:pic>
      <p:pic>
        <p:nvPicPr>
          <p:cNvPr id="13" name="Picture 12" descr="Diagram&#10;&#10;Description automatically generated">
            <a:extLst>
              <a:ext uri="{FF2B5EF4-FFF2-40B4-BE49-F238E27FC236}">
                <a16:creationId xmlns:a16="http://schemas.microsoft.com/office/drawing/2014/main" id="{21FB4687-0495-4405-9E83-A001F9012252}"/>
              </a:ext>
            </a:extLst>
          </p:cNvPr>
          <p:cNvPicPr>
            <a:picLocks noChangeAspect="1"/>
          </p:cNvPicPr>
          <p:nvPr/>
        </p:nvPicPr>
        <p:blipFill>
          <a:blip r:embed="rId5">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733609" y="3697139"/>
            <a:ext cx="1912678" cy="2027574"/>
          </a:xfrm>
          <a:prstGeom prst="rect">
            <a:avLst/>
          </a:prstGeom>
        </p:spPr>
      </p:pic>
      <p:pic>
        <p:nvPicPr>
          <p:cNvPr id="14" name="Picture 13" descr="Diagram&#10;&#10;Description automatically generated">
            <a:extLst>
              <a:ext uri="{FF2B5EF4-FFF2-40B4-BE49-F238E27FC236}">
                <a16:creationId xmlns:a16="http://schemas.microsoft.com/office/drawing/2014/main" id="{7BD8BAD0-657E-46AC-996E-9E1981DC4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6340" y="3696569"/>
            <a:ext cx="1912678" cy="2027574"/>
          </a:xfrm>
          <a:prstGeom prst="rect">
            <a:avLst/>
          </a:prstGeom>
        </p:spPr>
      </p:pic>
      <p:pic>
        <p:nvPicPr>
          <p:cNvPr id="15" name="Picture 14" descr="Diagram&#10;&#10;Description automatically generated">
            <a:extLst>
              <a:ext uri="{FF2B5EF4-FFF2-40B4-BE49-F238E27FC236}">
                <a16:creationId xmlns:a16="http://schemas.microsoft.com/office/drawing/2014/main" id="{77730C8E-2ACD-4525-BC6F-4673395B8C6F}"/>
              </a:ext>
            </a:extLst>
          </p:cNvPr>
          <p:cNvPicPr>
            <a:picLocks noChangeAspect="1"/>
          </p:cNvPicPr>
          <p:nvPr/>
        </p:nvPicPr>
        <p:blipFill>
          <a:blip r:embed="rId7">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8678449" y="3696569"/>
            <a:ext cx="1912678" cy="2027574"/>
          </a:xfrm>
          <a:prstGeom prst="rect">
            <a:avLst/>
          </a:prstGeom>
        </p:spPr>
      </p:pic>
      <p:sp>
        <p:nvSpPr>
          <p:cNvPr id="16" name="TextBox 15">
            <a:extLst>
              <a:ext uri="{FF2B5EF4-FFF2-40B4-BE49-F238E27FC236}">
                <a16:creationId xmlns:a16="http://schemas.microsoft.com/office/drawing/2014/main" id="{F945F5F3-58CF-4614-B4C4-4C94E4D849D2}"/>
              </a:ext>
            </a:extLst>
          </p:cNvPr>
          <p:cNvSpPr txBox="1"/>
          <p:nvPr/>
        </p:nvSpPr>
        <p:spPr>
          <a:xfrm>
            <a:off x="1307939" y="3194050"/>
            <a:ext cx="983848" cy="400110"/>
          </a:xfrm>
          <a:prstGeom prst="rect">
            <a:avLst/>
          </a:prstGeom>
          <a:noFill/>
        </p:spPr>
        <p:txBody>
          <a:bodyPr wrap="square" rtlCol="0">
            <a:spAutoFit/>
          </a:bodyPr>
          <a:lstStyle/>
          <a:p>
            <a:r>
              <a:rPr lang="en-US" sz="2000" b="1" dirty="0">
                <a:solidFill>
                  <a:srgbClr val="EC7320"/>
                </a:solidFill>
                <a:latin typeface="Arial Nova" panose="020B0504020202020204" pitchFamily="34" charset="0"/>
              </a:rPr>
              <a:t>Year 1</a:t>
            </a:r>
          </a:p>
        </p:txBody>
      </p:sp>
      <p:sp>
        <p:nvSpPr>
          <p:cNvPr id="17" name="TextBox 16">
            <a:extLst>
              <a:ext uri="{FF2B5EF4-FFF2-40B4-BE49-F238E27FC236}">
                <a16:creationId xmlns:a16="http://schemas.microsoft.com/office/drawing/2014/main" id="{D6377ECB-5B9B-4F21-8680-DE48A3EE5350}"/>
              </a:ext>
            </a:extLst>
          </p:cNvPr>
          <p:cNvSpPr txBox="1"/>
          <p:nvPr/>
        </p:nvSpPr>
        <p:spPr>
          <a:xfrm>
            <a:off x="3285346" y="3228945"/>
            <a:ext cx="983848" cy="400110"/>
          </a:xfrm>
          <a:prstGeom prst="rect">
            <a:avLst/>
          </a:prstGeom>
          <a:noFill/>
        </p:spPr>
        <p:txBody>
          <a:bodyPr wrap="square" rtlCol="0">
            <a:spAutoFit/>
          </a:bodyPr>
          <a:lstStyle/>
          <a:p>
            <a:r>
              <a:rPr lang="en-US" sz="2000" b="1" dirty="0">
                <a:solidFill>
                  <a:srgbClr val="C15811"/>
                </a:solidFill>
                <a:latin typeface="Arial Nova" panose="020B0504020202020204" pitchFamily="34" charset="0"/>
              </a:rPr>
              <a:t>Year 5</a:t>
            </a:r>
          </a:p>
        </p:txBody>
      </p:sp>
      <p:sp>
        <p:nvSpPr>
          <p:cNvPr id="18" name="TextBox 17">
            <a:extLst>
              <a:ext uri="{FF2B5EF4-FFF2-40B4-BE49-F238E27FC236}">
                <a16:creationId xmlns:a16="http://schemas.microsoft.com/office/drawing/2014/main" id="{5EBCAEE2-F8DD-407E-AF77-DC74A96E552A}"/>
              </a:ext>
            </a:extLst>
          </p:cNvPr>
          <p:cNvSpPr txBox="1"/>
          <p:nvPr/>
        </p:nvSpPr>
        <p:spPr>
          <a:xfrm>
            <a:off x="5198024" y="3208130"/>
            <a:ext cx="983848" cy="400110"/>
          </a:xfrm>
          <a:prstGeom prst="rect">
            <a:avLst/>
          </a:prstGeom>
          <a:noFill/>
        </p:spPr>
        <p:txBody>
          <a:bodyPr wrap="square" rtlCol="0">
            <a:spAutoFit/>
          </a:bodyPr>
          <a:lstStyle/>
          <a:p>
            <a:r>
              <a:rPr lang="en-US" sz="2000" b="1" dirty="0">
                <a:solidFill>
                  <a:schemeClr val="accent2">
                    <a:lumMod val="75000"/>
                  </a:schemeClr>
                </a:solidFill>
                <a:latin typeface="Arial Nova" panose="020B0504020202020204" pitchFamily="34" charset="0"/>
              </a:rPr>
              <a:t>Year 8</a:t>
            </a:r>
          </a:p>
        </p:txBody>
      </p:sp>
      <p:sp>
        <p:nvSpPr>
          <p:cNvPr id="19" name="TextBox 18">
            <a:extLst>
              <a:ext uri="{FF2B5EF4-FFF2-40B4-BE49-F238E27FC236}">
                <a16:creationId xmlns:a16="http://schemas.microsoft.com/office/drawing/2014/main" id="{0F46BA9C-E351-4517-8115-E2D37D7EAA68}"/>
              </a:ext>
            </a:extLst>
          </p:cNvPr>
          <p:cNvSpPr txBox="1"/>
          <p:nvPr/>
        </p:nvSpPr>
        <p:spPr>
          <a:xfrm>
            <a:off x="7175430" y="3179256"/>
            <a:ext cx="1123617" cy="400110"/>
          </a:xfrm>
          <a:prstGeom prst="rect">
            <a:avLst/>
          </a:prstGeom>
          <a:noFill/>
        </p:spPr>
        <p:txBody>
          <a:bodyPr wrap="square" rtlCol="0">
            <a:spAutoFit/>
          </a:bodyPr>
          <a:lstStyle/>
          <a:p>
            <a:r>
              <a:rPr lang="en-US" sz="2000" b="1" dirty="0">
                <a:solidFill>
                  <a:schemeClr val="accent2">
                    <a:lumMod val="50000"/>
                  </a:schemeClr>
                </a:solidFill>
                <a:latin typeface="Arial Nova" panose="020B0504020202020204" pitchFamily="34" charset="0"/>
              </a:rPr>
              <a:t>Year 12</a:t>
            </a:r>
          </a:p>
        </p:txBody>
      </p:sp>
      <p:sp>
        <p:nvSpPr>
          <p:cNvPr id="20" name="TextBox 19">
            <a:extLst>
              <a:ext uri="{FF2B5EF4-FFF2-40B4-BE49-F238E27FC236}">
                <a16:creationId xmlns:a16="http://schemas.microsoft.com/office/drawing/2014/main" id="{47721384-55E6-440B-A65B-E99FCB7A4499}"/>
              </a:ext>
            </a:extLst>
          </p:cNvPr>
          <p:cNvSpPr txBox="1"/>
          <p:nvPr/>
        </p:nvSpPr>
        <p:spPr>
          <a:xfrm>
            <a:off x="9072979" y="3161431"/>
            <a:ext cx="1251639" cy="400110"/>
          </a:xfrm>
          <a:prstGeom prst="rect">
            <a:avLst/>
          </a:prstGeom>
          <a:noFill/>
        </p:spPr>
        <p:txBody>
          <a:bodyPr wrap="square" rtlCol="0">
            <a:spAutoFit/>
          </a:bodyPr>
          <a:lstStyle/>
          <a:p>
            <a:r>
              <a:rPr lang="en-US" sz="2000" b="1" dirty="0">
                <a:solidFill>
                  <a:schemeClr val="tx1">
                    <a:lumMod val="75000"/>
                    <a:lumOff val="25000"/>
                  </a:schemeClr>
                </a:solidFill>
                <a:latin typeface="Arial Nova" panose="020B0504020202020204" pitchFamily="34" charset="0"/>
              </a:rPr>
              <a:t>Year 15+</a:t>
            </a:r>
          </a:p>
        </p:txBody>
      </p:sp>
      <p:pic>
        <p:nvPicPr>
          <p:cNvPr id="26" name="Picture 25">
            <a:extLst>
              <a:ext uri="{FF2B5EF4-FFF2-40B4-BE49-F238E27FC236}">
                <a16:creationId xmlns:a16="http://schemas.microsoft.com/office/drawing/2014/main" id="{CE93EF9A-2CB2-4A18-B136-EE53B20BB1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2739" y="4271199"/>
            <a:ext cx="1133857" cy="1133857"/>
          </a:xfrm>
          <a:prstGeom prst="rect">
            <a:avLst/>
          </a:prstGeom>
        </p:spPr>
      </p:pic>
      <p:sp>
        <p:nvSpPr>
          <p:cNvPr id="27" name="Rectangle 26">
            <a:extLst>
              <a:ext uri="{FF2B5EF4-FFF2-40B4-BE49-F238E27FC236}">
                <a16:creationId xmlns:a16="http://schemas.microsoft.com/office/drawing/2014/main" id="{0775CABA-908C-4329-B4BA-AD9AE7AA4F8B}"/>
              </a:ext>
            </a:extLst>
          </p:cNvPr>
          <p:cNvSpPr/>
          <p:nvPr/>
        </p:nvSpPr>
        <p:spPr>
          <a:xfrm>
            <a:off x="2685889" y="3952112"/>
            <a:ext cx="7591822" cy="769441"/>
          </a:xfrm>
          <a:prstGeom prst="rect">
            <a:avLst/>
          </a:prstGeom>
          <a:noFill/>
        </p:spPr>
        <p:txBody>
          <a:bodyPr wrap="none" lIns="91440" tIns="45720" rIns="91440" bIns="45720">
            <a:spAutoFit/>
          </a:bodyPr>
          <a:lstStyle/>
          <a:p>
            <a:pPr algn="ctr"/>
            <a:r>
              <a:rPr lang="en-US" sz="4400" b="0" cap="none" spc="0" dirty="0">
                <a:ln w="0"/>
                <a:solidFill>
                  <a:schemeClr val="accent2">
                    <a:lumMod val="75000"/>
                  </a:schemeClr>
                </a:solidFill>
                <a:effectLst>
                  <a:outerShdw blurRad="38100" dist="19050" dir="2700000" algn="tl" rotWithShape="0">
                    <a:schemeClr val="dk1">
                      <a:alpha val="40000"/>
                    </a:schemeClr>
                  </a:outerShdw>
                </a:effectLst>
              </a:rPr>
              <a:t>Resyndication </a:t>
            </a:r>
            <a:r>
              <a:rPr lang="en-US" sz="4400" dirty="0">
                <a:ln w="0"/>
                <a:solidFill>
                  <a:schemeClr val="accent2">
                    <a:lumMod val="75000"/>
                  </a:schemeClr>
                </a:solidFill>
                <a:effectLst>
                  <a:outerShdw blurRad="38100" dist="19050" dir="2700000" algn="tl" rotWithShape="0">
                    <a:schemeClr val="dk1">
                      <a:alpha val="40000"/>
                    </a:schemeClr>
                  </a:outerShdw>
                </a:effectLst>
              </a:rPr>
              <a:t>Restarts the Clock</a:t>
            </a:r>
            <a:endParaRPr lang="en-US" sz="4400" b="0" cap="none" spc="0"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3184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4.58333E-6 4.44444E-6 L 0.15691 4.81481E-6 " pathEditMode="relative" rAng="0" ptsTypes="AA">
                                      <p:cBhvr>
                                        <p:cTn id="13" dur="3000" fill="hold"/>
                                        <p:tgtEl>
                                          <p:spTgt spid="7"/>
                                        </p:tgtEl>
                                        <p:attrNameLst>
                                          <p:attrName>ppt_x</p:attrName>
                                          <p:attrName>ppt_y</p:attrName>
                                        </p:attrNameLst>
                                      </p:cBhvr>
                                      <p:rCtr x="7839" y="-93"/>
                                    </p:animMotion>
                                  </p:childTnLst>
                                </p:cTn>
                              </p:par>
                              <p:par>
                                <p:cTn id="14" presetID="10" presetClass="exit" presetSubtype="0" fill="hold" grpId="1" nodeType="withEffect">
                                  <p:stCondLst>
                                    <p:cond delay="0"/>
                                  </p:stCondLst>
                                  <p:childTnLst>
                                    <p:animEffect transition="out" filter="fade">
                                      <p:cBhvr>
                                        <p:cTn id="15" dur="2000"/>
                                        <p:tgtEl>
                                          <p:spTgt spid="16"/>
                                        </p:tgtEl>
                                      </p:cBhvr>
                                    </p:animEffect>
                                    <p:set>
                                      <p:cBhvr>
                                        <p:cTn id="16" dur="1" fill="hold">
                                          <p:stCondLst>
                                            <p:cond delay="1999"/>
                                          </p:stCondLst>
                                        </p:cTn>
                                        <p:tgtEl>
                                          <p:spTgt spid="16"/>
                                        </p:tgtEl>
                                        <p:attrNameLst>
                                          <p:attrName>style.visibility</p:attrName>
                                        </p:attrNameLst>
                                      </p:cBhvr>
                                      <p:to>
                                        <p:strVal val="hidden"/>
                                      </p:to>
                                    </p:set>
                                  </p:childTnLst>
                                </p:cTn>
                              </p:par>
                            </p:childTnLst>
                          </p:cTn>
                        </p:par>
                        <p:par>
                          <p:cTn id="17" fill="hold">
                            <p:stCondLst>
                              <p:cond delay="3500"/>
                            </p:stCondLst>
                            <p:childTnLst>
                              <p:par>
                                <p:cTn id="18" presetID="10" presetClass="exit" presetSubtype="0" fill="hold" nodeType="after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4000"/>
                            </p:stCondLst>
                            <p:childTnLst>
                              <p:par>
                                <p:cTn id="28" presetID="63" presetClass="path" presetSubtype="0" accel="50000" decel="50000" fill="hold" nodeType="afterEffect">
                                  <p:stCondLst>
                                    <p:cond delay="0"/>
                                  </p:stCondLst>
                                  <p:childTnLst>
                                    <p:animMotion origin="layout" path="M 4.375E-6 4.44444E-6 L 0.1569 4.44444E-6 " pathEditMode="relative" rAng="0" ptsTypes="AA">
                                      <p:cBhvr>
                                        <p:cTn id="29" dur="3000" fill="hold"/>
                                        <p:tgtEl>
                                          <p:spTgt spid="12"/>
                                        </p:tgtEl>
                                        <p:attrNameLst>
                                          <p:attrName>ppt_x</p:attrName>
                                          <p:attrName>ppt_y</p:attrName>
                                        </p:attrNameLst>
                                      </p:cBhvr>
                                      <p:rCtr x="7839" y="0"/>
                                    </p:animMotion>
                                  </p:childTnLst>
                                </p:cTn>
                              </p:par>
                              <p:par>
                                <p:cTn id="30" presetID="10" presetClass="exit" presetSubtype="0" fill="hold" grpId="1" nodeType="withEffect">
                                  <p:stCondLst>
                                    <p:cond delay="0"/>
                                  </p:stCondLst>
                                  <p:childTnLst>
                                    <p:animEffect transition="out" filter="fade">
                                      <p:cBhvr>
                                        <p:cTn id="31" dur="2000"/>
                                        <p:tgtEl>
                                          <p:spTgt spid="17"/>
                                        </p:tgtEl>
                                      </p:cBhvr>
                                    </p:animEffect>
                                    <p:set>
                                      <p:cBhvr>
                                        <p:cTn id="32" dur="1" fill="hold">
                                          <p:stCondLst>
                                            <p:cond delay="1999"/>
                                          </p:stCondLst>
                                        </p:cTn>
                                        <p:tgtEl>
                                          <p:spTgt spid="17"/>
                                        </p:tgtEl>
                                        <p:attrNameLst>
                                          <p:attrName>style.visibility</p:attrName>
                                        </p:attrNameLst>
                                      </p:cBhvr>
                                      <p:to>
                                        <p:strVal val="hidden"/>
                                      </p:to>
                                    </p:set>
                                  </p:childTnLst>
                                </p:cTn>
                              </p:par>
                            </p:childTnLst>
                          </p:cTn>
                        </p:par>
                        <p:par>
                          <p:cTn id="33" fill="hold">
                            <p:stCondLst>
                              <p:cond delay="7000"/>
                            </p:stCondLst>
                            <p:childTnLst>
                              <p:par>
                                <p:cTn id="34" presetID="10" presetClass="exit" presetSubtype="0" fill="hold" nodeType="after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7500"/>
                            </p:stCondLst>
                            <p:childTnLst>
                              <p:par>
                                <p:cTn id="44" presetID="63" presetClass="path" presetSubtype="0" accel="50000" decel="50000" fill="hold" nodeType="afterEffect">
                                  <p:stCondLst>
                                    <p:cond delay="0"/>
                                  </p:stCondLst>
                                  <p:childTnLst>
                                    <p:animMotion origin="layout" path="M 3.33333E-6 4.44444E-6 L 0.16367 -0.00162 " pathEditMode="relative" rAng="0" ptsTypes="AA">
                                      <p:cBhvr>
                                        <p:cTn id="45" dur="3000" fill="hold"/>
                                        <p:tgtEl>
                                          <p:spTgt spid="13"/>
                                        </p:tgtEl>
                                        <p:attrNameLst>
                                          <p:attrName>ppt_x</p:attrName>
                                          <p:attrName>ppt_y</p:attrName>
                                        </p:attrNameLst>
                                      </p:cBhvr>
                                      <p:rCtr x="8177" y="-93"/>
                                    </p:animMotion>
                                  </p:childTnLst>
                                </p:cTn>
                              </p:par>
                              <p:par>
                                <p:cTn id="46" presetID="10" presetClass="exit" presetSubtype="0" fill="hold" grpId="1" nodeType="withEffect">
                                  <p:stCondLst>
                                    <p:cond delay="0"/>
                                  </p:stCondLst>
                                  <p:childTnLst>
                                    <p:animEffect transition="out" filter="fade">
                                      <p:cBhvr>
                                        <p:cTn id="47" dur="2000"/>
                                        <p:tgtEl>
                                          <p:spTgt spid="18"/>
                                        </p:tgtEl>
                                      </p:cBhvr>
                                    </p:animEffect>
                                    <p:set>
                                      <p:cBhvr>
                                        <p:cTn id="48" dur="1" fill="hold">
                                          <p:stCondLst>
                                            <p:cond delay="1999"/>
                                          </p:stCondLst>
                                        </p:cTn>
                                        <p:tgtEl>
                                          <p:spTgt spid="18"/>
                                        </p:tgtEl>
                                        <p:attrNameLst>
                                          <p:attrName>style.visibility</p:attrName>
                                        </p:attrNameLst>
                                      </p:cBhvr>
                                      <p:to>
                                        <p:strVal val="hidden"/>
                                      </p:to>
                                    </p:set>
                                  </p:childTnLst>
                                </p:cTn>
                              </p:par>
                            </p:childTnLst>
                          </p:cTn>
                        </p:par>
                        <p:par>
                          <p:cTn id="49" fill="hold">
                            <p:stCondLst>
                              <p:cond delay="10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11000"/>
                            </p:stCondLst>
                            <p:childTnLst>
                              <p:par>
                                <p:cTn id="60" presetID="63" presetClass="path" presetSubtype="0" accel="50000" decel="50000" fill="hold" nodeType="afterEffect">
                                  <p:stCondLst>
                                    <p:cond delay="0"/>
                                  </p:stCondLst>
                                  <p:childTnLst>
                                    <p:animMotion origin="layout" path="M 3.125E-6 4.44444E-6 L 0.16432 4.44444E-6 " pathEditMode="relative" rAng="0" ptsTypes="AA">
                                      <p:cBhvr>
                                        <p:cTn id="61" dur="3000" fill="hold"/>
                                        <p:tgtEl>
                                          <p:spTgt spid="14"/>
                                        </p:tgtEl>
                                        <p:attrNameLst>
                                          <p:attrName>ppt_x</p:attrName>
                                          <p:attrName>ppt_y</p:attrName>
                                        </p:attrNameLst>
                                      </p:cBhvr>
                                      <p:rCtr x="8216" y="0"/>
                                    </p:animMotion>
                                  </p:childTnLst>
                                </p:cTn>
                              </p:par>
                              <p:par>
                                <p:cTn id="62" presetID="10" presetClass="exit" presetSubtype="0" fill="hold" grpId="1" nodeType="withEffect">
                                  <p:stCondLst>
                                    <p:cond delay="0"/>
                                  </p:stCondLst>
                                  <p:childTnLst>
                                    <p:animEffect transition="out" filter="fade">
                                      <p:cBhvr>
                                        <p:cTn id="63" dur="2000"/>
                                        <p:tgtEl>
                                          <p:spTgt spid="19"/>
                                        </p:tgtEl>
                                      </p:cBhvr>
                                    </p:animEffect>
                                    <p:set>
                                      <p:cBhvr>
                                        <p:cTn id="64" dur="1" fill="hold">
                                          <p:stCondLst>
                                            <p:cond delay="1999"/>
                                          </p:stCondLst>
                                        </p:cTn>
                                        <p:tgtEl>
                                          <p:spTgt spid="19"/>
                                        </p:tgtEl>
                                        <p:attrNameLst>
                                          <p:attrName>style.visibility</p:attrName>
                                        </p:attrNameLst>
                                      </p:cBhvr>
                                      <p:to>
                                        <p:strVal val="hidden"/>
                                      </p:to>
                                    </p:set>
                                  </p:childTnLst>
                                </p:cTn>
                              </p:par>
                            </p:childTnLst>
                          </p:cTn>
                        </p:par>
                        <p:par>
                          <p:cTn id="65" fill="hold">
                            <p:stCondLst>
                              <p:cond delay="14000"/>
                            </p:stCondLst>
                            <p:childTnLst>
                              <p:par>
                                <p:cTn id="66" presetID="10" presetClass="exit" presetSubtype="0" fill="hold" nodeType="after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580">
                                          <p:stCondLst>
                                            <p:cond delay="0"/>
                                          </p:stCondLst>
                                        </p:cTn>
                                        <p:tgtEl>
                                          <p:spTgt spid="26"/>
                                        </p:tgtEl>
                                      </p:cBhvr>
                                    </p:animEffect>
                                    <p:anim calcmode="lin" valueType="num">
                                      <p:cBhvr>
                                        <p:cTn id="8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5" dur="26">
                                          <p:stCondLst>
                                            <p:cond delay="650"/>
                                          </p:stCondLst>
                                        </p:cTn>
                                        <p:tgtEl>
                                          <p:spTgt spid="26"/>
                                        </p:tgtEl>
                                      </p:cBhvr>
                                      <p:to x="100000" y="60000"/>
                                    </p:animScale>
                                    <p:animScale>
                                      <p:cBhvr>
                                        <p:cTn id="86" dur="166" decel="50000">
                                          <p:stCondLst>
                                            <p:cond delay="676"/>
                                          </p:stCondLst>
                                        </p:cTn>
                                        <p:tgtEl>
                                          <p:spTgt spid="26"/>
                                        </p:tgtEl>
                                      </p:cBhvr>
                                      <p:to x="100000" y="100000"/>
                                    </p:animScale>
                                    <p:animScale>
                                      <p:cBhvr>
                                        <p:cTn id="87" dur="26">
                                          <p:stCondLst>
                                            <p:cond delay="1312"/>
                                          </p:stCondLst>
                                        </p:cTn>
                                        <p:tgtEl>
                                          <p:spTgt spid="26"/>
                                        </p:tgtEl>
                                      </p:cBhvr>
                                      <p:to x="100000" y="80000"/>
                                    </p:animScale>
                                    <p:animScale>
                                      <p:cBhvr>
                                        <p:cTn id="88" dur="166" decel="50000">
                                          <p:stCondLst>
                                            <p:cond delay="1338"/>
                                          </p:stCondLst>
                                        </p:cTn>
                                        <p:tgtEl>
                                          <p:spTgt spid="26"/>
                                        </p:tgtEl>
                                      </p:cBhvr>
                                      <p:to x="100000" y="100000"/>
                                    </p:animScale>
                                    <p:animScale>
                                      <p:cBhvr>
                                        <p:cTn id="89" dur="26">
                                          <p:stCondLst>
                                            <p:cond delay="1642"/>
                                          </p:stCondLst>
                                        </p:cTn>
                                        <p:tgtEl>
                                          <p:spTgt spid="26"/>
                                        </p:tgtEl>
                                      </p:cBhvr>
                                      <p:to x="100000" y="90000"/>
                                    </p:animScale>
                                    <p:animScale>
                                      <p:cBhvr>
                                        <p:cTn id="90" dur="166" decel="50000">
                                          <p:stCondLst>
                                            <p:cond delay="1668"/>
                                          </p:stCondLst>
                                        </p:cTn>
                                        <p:tgtEl>
                                          <p:spTgt spid="26"/>
                                        </p:tgtEl>
                                      </p:cBhvr>
                                      <p:to x="100000" y="100000"/>
                                    </p:animScale>
                                    <p:animScale>
                                      <p:cBhvr>
                                        <p:cTn id="91" dur="26">
                                          <p:stCondLst>
                                            <p:cond delay="1808"/>
                                          </p:stCondLst>
                                        </p:cTn>
                                        <p:tgtEl>
                                          <p:spTgt spid="26"/>
                                        </p:tgtEl>
                                      </p:cBhvr>
                                      <p:to x="100000" y="95000"/>
                                    </p:animScale>
                                    <p:animScale>
                                      <p:cBhvr>
                                        <p:cTn id="92" dur="166" decel="50000">
                                          <p:stCondLst>
                                            <p:cond delay="1834"/>
                                          </p:stCondLst>
                                        </p:cTn>
                                        <p:tgtEl>
                                          <p:spTgt spid="2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000"/>
                                        <p:tgtEl>
                                          <p:spTgt spid="26"/>
                                        </p:tgtEl>
                                      </p:cBhvr>
                                    </p:animEffect>
                                    <p:set>
                                      <p:cBhvr>
                                        <p:cTn id="97" dur="1" fill="hold">
                                          <p:stCondLst>
                                            <p:cond delay="999"/>
                                          </p:stCondLst>
                                        </p:cTn>
                                        <p:tgtEl>
                                          <p:spTgt spid="26"/>
                                        </p:tgtEl>
                                        <p:attrNameLst>
                                          <p:attrName>style.visibility</p:attrName>
                                        </p:attrNameLst>
                                      </p:cBhvr>
                                      <p:to>
                                        <p:strVal val="hidden"/>
                                      </p:to>
                                    </p:set>
                                  </p:childTnLst>
                                </p:cTn>
                              </p:par>
                            </p:childTnLst>
                          </p:cTn>
                        </p:par>
                        <p:par>
                          <p:cTn id="98" fill="hold">
                            <p:stCondLst>
                              <p:cond delay="1000"/>
                            </p:stCondLst>
                            <p:childTnLst>
                              <p:par>
                                <p:cTn id="99" presetID="10" presetClass="exit" presetSubtype="0" fill="hold" nodeType="afterEffect">
                                  <p:stCondLst>
                                    <p:cond delay="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childTnLst>
                          </p:cTn>
                        </p:par>
                        <p:par>
                          <p:cTn id="105" fill="hold">
                            <p:stCondLst>
                              <p:cond delay="1500"/>
                            </p:stCondLst>
                            <p:childTnLst>
                              <p:par>
                                <p:cTn id="106" presetID="2" presetClass="entr" presetSubtype="2" fill="hold" nodeType="after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additive="base">
                                        <p:cTn id="108" dur="2000" fill="hold"/>
                                        <p:tgtEl>
                                          <p:spTgt spid="7"/>
                                        </p:tgtEl>
                                        <p:attrNameLst>
                                          <p:attrName>ppt_x</p:attrName>
                                        </p:attrNameLst>
                                      </p:cBhvr>
                                      <p:tavLst>
                                        <p:tav tm="0">
                                          <p:val>
                                            <p:strVal val="1+#ppt_w/2"/>
                                          </p:val>
                                        </p:tav>
                                        <p:tav tm="100000">
                                          <p:val>
                                            <p:strVal val="#ppt_x"/>
                                          </p:val>
                                        </p:tav>
                                      </p:tavLst>
                                    </p:anim>
                                    <p:anim calcmode="lin" valueType="num">
                                      <p:cBhvr additive="base">
                                        <p:cTn id="109" dur="2000" fill="hold"/>
                                        <p:tgtEl>
                                          <p:spTgt spid="7"/>
                                        </p:tgtEl>
                                        <p:attrNameLst>
                                          <p:attrName>ppt_y</p:attrName>
                                        </p:attrNameLst>
                                      </p:cBhvr>
                                      <p:tavLst>
                                        <p:tav tm="0">
                                          <p:val>
                                            <p:strVal val="#ppt_y"/>
                                          </p:val>
                                        </p:tav>
                                        <p:tav tm="100000">
                                          <p:val>
                                            <p:strVal val="#ppt_y"/>
                                          </p:val>
                                        </p:tav>
                                      </p:tavLst>
                                    </p:anim>
                                  </p:childTnLst>
                                </p:cTn>
                              </p:par>
                            </p:childTnLst>
                          </p:cTn>
                        </p:par>
                        <p:par>
                          <p:cTn id="110" fill="hold">
                            <p:stCondLst>
                              <p:cond delay="3500"/>
                            </p:stCondLst>
                            <p:childTnLst>
                              <p:par>
                                <p:cTn id="111" presetID="31" presetClass="entr" presetSubtype="0" fill="hold" grpId="0" nodeType="afterEffect">
                                  <p:stCondLst>
                                    <p:cond delay="0"/>
                                  </p:stCondLst>
                                  <p:iterate type="lt">
                                    <p:tmPct val="5000"/>
                                  </p:iterate>
                                  <p:childTnLst>
                                    <p:set>
                                      <p:cBhvr>
                                        <p:cTn id="112" dur="1" fill="hold">
                                          <p:stCondLst>
                                            <p:cond delay="0"/>
                                          </p:stCondLst>
                                        </p:cTn>
                                        <p:tgtEl>
                                          <p:spTgt spid="27"/>
                                        </p:tgtEl>
                                        <p:attrNameLst>
                                          <p:attrName>style.visibility</p:attrName>
                                        </p:attrNameLst>
                                      </p:cBhvr>
                                      <p:to>
                                        <p:strVal val="visible"/>
                                      </p:to>
                                    </p:set>
                                    <p:anim calcmode="lin" valueType="num">
                                      <p:cBhvr>
                                        <p:cTn id="113" dur="1000" fill="hold"/>
                                        <p:tgtEl>
                                          <p:spTgt spid="27"/>
                                        </p:tgtEl>
                                        <p:attrNameLst>
                                          <p:attrName>ppt_w</p:attrName>
                                        </p:attrNameLst>
                                      </p:cBhvr>
                                      <p:tavLst>
                                        <p:tav tm="0">
                                          <p:val>
                                            <p:fltVal val="0"/>
                                          </p:val>
                                        </p:tav>
                                        <p:tav tm="100000">
                                          <p:val>
                                            <p:strVal val="#ppt_w"/>
                                          </p:val>
                                        </p:tav>
                                      </p:tavLst>
                                    </p:anim>
                                    <p:anim calcmode="lin" valueType="num">
                                      <p:cBhvr>
                                        <p:cTn id="114" dur="1000" fill="hold"/>
                                        <p:tgtEl>
                                          <p:spTgt spid="27"/>
                                        </p:tgtEl>
                                        <p:attrNameLst>
                                          <p:attrName>ppt_h</p:attrName>
                                        </p:attrNameLst>
                                      </p:cBhvr>
                                      <p:tavLst>
                                        <p:tav tm="0">
                                          <p:val>
                                            <p:fltVal val="0"/>
                                          </p:val>
                                        </p:tav>
                                        <p:tav tm="100000">
                                          <p:val>
                                            <p:strVal val="#ppt_h"/>
                                          </p:val>
                                        </p:tav>
                                      </p:tavLst>
                                    </p:anim>
                                    <p:anim calcmode="lin" valueType="num">
                                      <p:cBhvr>
                                        <p:cTn id="115" dur="1000" fill="hold"/>
                                        <p:tgtEl>
                                          <p:spTgt spid="27"/>
                                        </p:tgtEl>
                                        <p:attrNameLst>
                                          <p:attrName>style.rotation</p:attrName>
                                        </p:attrNameLst>
                                      </p:cBhvr>
                                      <p:tavLst>
                                        <p:tav tm="0">
                                          <p:val>
                                            <p:fltVal val="90"/>
                                          </p:val>
                                        </p:tav>
                                        <p:tav tm="100000">
                                          <p:val>
                                            <p:fltVal val="0"/>
                                          </p:val>
                                        </p:tav>
                                      </p:tavLst>
                                    </p:anim>
                                    <p:animEffect transition="in" filter="fade">
                                      <p:cBhvr>
                                        <p:cTn id="1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19" grpId="0"/>
      <p:bldP spid="19" grpId="1"/>
      <p:bldP spid="20" grpId="0"/>
      <p:bldP spid="20" grpId="1"/>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9EC-1A33-40FD-A576-AA39170B7774}"/>
              </a:ext>
            </a:extLst>
          </p:cNvPr>
          <p:cNvSpPr>
            <a:spLocks noGrp="1"/>
          </p:cNvSpPr>
          <p:nvPr>
            <p:ph type="title"/>
          </p:nvPr>
        </p:nvSpPr>
        <p:spPr/>
        <p:txBody>
          <a:bodyPr/>
          <a:lstStyle/>
          <a:p>
            <a:r>
              <a:rPr lang="en-US" dirty="0"/>
              <a:t>Resyndication</a:t>
            </a:r>
          </a:p>
        </p:txBody>
      </p:sp>
      <p:sp>
        <p:nvSpPr>
          <p:cNvPr id="3" name="Content Placeholder 2">
            <a:extLst>
              <a:ext uri="{FF2B5EF4-FFF2-40B4-BE49-F238E27FC236}">
                <a16:creationId xmlns:a16="http://schemas.microsoft.com/office/drawing/2014/main" id="{2B2F1343-274D-4A44-8CE7-4128C80CC0B0}"/>
              </a:ext>
            </a:extLst>
          </p:cNvPr>
          <p:cNvSpPr>
            <a:spLocks noGrp="1"/>
          </p:cNvSpPr>
          <p:nvPr>
            <p:ph idx="1"/>
          </p:nvPr>
        </p:nvSpPr>
        <p:spPr/>
        <p:txBody>
          <a:bodyPr/>
          <a:lstStyle/>
          <a:p>
            <a:pPr marL="0" indent="0">
              <a:buNone/>
            </a:pPr>
            <a:r>
              <a:rPr lang="en-US" dirty="0"/>
              <a:t>Factors that may contribute to Resyndication:</a:t>
            </a:r>
          </a:p>
          <a:p>
            <a:pPr marL="0" indent="0">
              <a:buNone/>
            </a:pPr>
            <a:endParaRPr lang="en-US" dirty="0"/>
          </a:p>
          <a:p>
            <a:r>
              <a:rPr lang="en-US" dirty="0"/>
              <a:t>Dealing with major capital needs</a:t>
            </a:r>
          </a:p>
          <a:p>
            <a:r>
              <a:rPr lang="en-US" dirty="0"/>
              <a:t>Competing  with newer housing</a:t>
            </a:r>
          </a:p>
          <a:p>
            <a:r>
              <a:rPr lang="en-US" dirty="0"/>
              <a:t>Rescuing the property from financial distress</a:t>
            </a:r>
          </a:p>
          <a:p>
            <a:r>
              <a:rPr lang="en-US" dirty="0"/>
              <a:t>Earning profits for the owners</a:t>
            </a:r>
          </a:p>
          <a:p>
            <a:r>
              <a:rPr lang="en-US" dirty="0"/>
              <a:t>Accepting ongoing reporting requirements use restrictions</a:t>
            </a:r>
          </a:p>
        </p:txBody>
      </p:sp>
      <p:pic>
        <p:nvPicPr>
          <p:cNvPr id="5" name="Picture 4">
            <a:extLst>
              <a:ext uri="{FF2B5EF4-FFF2-40B4-BE49-F238E27FC236}">
                <a16:creationId xmlns:a16="http://schemas.microsoft.com/office/drawing/2014/main" id="{5043692E-0FF8-435D-B7EF-34B61BAC81DE}"/>
              </a:ext>
            </a:extLst>
          </p:cNvPr>
          <p:cNvPicPr>
            <a:picLocks noChangeAspect="1"/>
          </p:cNvPicPr>
          <p:nvPr/>
        </p:nvPicPr>
        <p:blipFill rotWithShape="1">
          <a:blip r:embed="rId2"/>
          <a:srcRect l="23164" t="18328" r="57753" b="9671"/>
          <a:stretch/>
        </p:blipFill>
        <p:spPr>
          <a:xfrm>
            <a:off x="8044494" y="2209646"/>
            <a:ext cx="3206188" cy="27432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Logo, company name&#10;&#10;Description automatically generated">
            <a:extLst>
              <a:ext uri="{FF2B5EF4-FFF2-40B4-BE49-F238E27FC236}">
                <a16:creationId xmlns:a16="http://schemas.microsoft.com/office/drawing/2014/main" id="{5B6AF3A6-F195-43D9-A33D-7B815C192D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2650604"/>
            <a:ext cx="3776239" cy="2517492"/>
          </a:xfrm>
          <a:prstGeom prst="rect">
            <a:avLst/>
          </a:prstGeom>
        </p:spPr>
      </p:pic>
      <p:pic>
        <p:nvPicPr>
          <p:cNvPr id="9" name="Picture 8" descr="A picture containing blue, stone&#10;&#10;Description automatically generated">
            <a:extLst>
              <a:ext uri="{FF2B5EF4-FFF2-40B4-BE49-F238E27FC236}">
                <a16:creationId xmlns:a16="http://schemas.microsoft.com/office/drawing/2014/main" id="{BFA5F3AC-6B9C-48CE-9EF8-31608A676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342" y="2283893"/>
            <a:ext cx="2585794" cy="26749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descr="A picture containing indoor, floor, ceiling, wall&#10;&#10;Description automatically generated">
            <a:extLst>
              <a:ext uri="{FF2B5EF4-FFF2-40B4-BE49-F238E27FC236}">
                <a16:creationId xmlns:a16="http://schemas.microsoft.com/office/drawing/2014/main" id="{2A76455B-313A-4A90-853B-D33B0515A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630" y="2851505"/>
            <a:ext cx="4643418" cy="3098708"/>
          </a:xfrm>
          <a:prstGeom prst="rect">
            <a:avLst/>
          </a:prstGeom>
          <a:scene3d>
            <a:camera prst="orthographicFront"/>
            <a:lightRig rig="threePt" dir="t"/>
          </a:scene3d>
          <a:sp3d>
            <a:bevelT w="165100" prst="coolSlant"/>
          </a:sp3d>
        </p:spPr>
      </p:pic>
      <p:pic>
        <p:nvPicPr>
          <p:cNvPr id="13" name="Picture 12" descr="A picture containing ceiling, indoor, wall, floor&#10;&#10;Description automatically generated">
            <a:extLst>
              <a:ext uri="{FF2B5EF4-FFF2-40B4-BE49-F238E27FC236}">
                <a16:creationId xmlns:a16="http://schemas.microsoft.com/office/drawing/2014/main" id="{FB6D600A-EA1B-457F-8A88-65D624E1B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1097" y="3429000"/>
            <a:ext cx="3776239" cy="2517492"/>
          </a:xfrm>
          <a:prstGeom prst="rect">
            <a:avLst/>
          </a:prstGeom>
          <a:scene3d>
            <a:camera prst="orthographicFront"/>
            <a:lightRig rig="threePt" dir="t"/>
          </a:scene3d>
          <a:sp3d>
            <a:bevelT/>
          </a:sp3d>
        </p:spPr>
      </p:pic>
    </p:spTree>
    <p:extLst>
      <p:ext uri="{BB962C8B-B14F-4D97-AF65-F5344CB8AC3E}">
        <p14:creationId xmlns:p14="http://schemas.microsoft.com/office/powerpoint/2010/main" val="200933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
                                            <p:txEl>
                                              <p:pRg st="3" end="3"/>
                                            </p:txEl>
                                          </p:spTgt>
                                        </p:tgtEl>
                                      </p:cBhvr>
                                    </p:animEffect>
                                    <p:set>
                                      <p:cBhvr>
                                        <p:cTn id="43" dur="1" fill="hold">
                                          <p:stCondLst>
                                            <p:cond delay="499"/>
                                          </p:stCondLst>
                                        </p:cTn>
                                        <p:tgtEl>
                                          <p:spTgt spid="3">
                                            <p:txEl>
                                              <p:pRg st="3" end="3"/>
                                            </p:txEl>
                                          </p:spTgt>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11"/>
                                        </p:tgtEl>
                                      </p:cBhvr>
                                    </p:animEffect>
                                    <p:anim calcmode="lin" valueType="num">
                                      <p:cBhvr>
                                        <p:cTn id="46" dur="1000"/>
                                        <p:tgtEl>
                                          <p:spTgt spid="11"/>
                                        </p:tgtEl>
                                        <p:attrNameLst>
                                          <p:attrName>ppt_x</p:attrName>
                                        </p:attrNameLst>
                                      </p:cBhvr>
                                      <p:tavLst>
                                        <p:tav tm="0">
                                          <p:val>
                                            <p:strVal val="ppt_x"/>
                                          </p:val>
                                        </p:tav>
                                        <p:tav tm="100000">
                                          <p:val>
                                            <p:strVal val="ppt_x"/>
                                          </p:val>
                                        </p:tav>
                                      </p:tavLst>
                                    </p:anim>
                                    <p:anim calcmode="lin" valueType="num">
                                      <p:cBhvr>
                                        <p:cTn id="47" dur="1000"/>
                                        <p:tgtEl>
                                          <p:spTgt spid="11"/>
                                        </p:tgtEl>
                                        <p:attrNameLst>
                                          <p:attrName>ppt_y</p:attrName>
                                        </p:attrNameLst>
                                      </p:cBhvr>
                                      <p:tavLst>
                                        <p:tav tm="0">
                                          <p:val>
                                            <p:strVal val="ppt_y"/>
                                          </p:val>
                                        </p:tav>
                                        <p:tav tm="100000">
                                          <p:val>
                                            <p:strVal val="ppt_y+.1"/>
                                          </p:val>
                                        </p:tav>
                                      </p:tavLst>
                                    </p:anim>
                                    <p:set>
                                      <p:cBhvr>
                                        <p:cTn id="48" dur="1" fill="hold">
                                          <p:stCondLst>
                                            <p:cond delay="9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 presetClass="entr" presetSubtype="2"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
                                            <p:txEl>
                                              <p:pRg st="4" end="4"/>
                                            </p:txEl>
                                          </p:spTgt>
                                        </p:tgtEl>
                                      </p:cBhvr>
                                    </p:animEffect>
                                    <p:set>
                                      <p:cBhvr>
                                        <p:cTn id="65" dur="1" fill="hold">
                                          <p:stCondLst>
                                            <p:cond delay="499"/>
                                          </p:stCondLst>
                                        </p:cTn>
                                        <p:tgtEl>
                                          <p:spTgt spid="3">
                                            <p:txEl>
                                              <p:pRg st="4" end="4"/>
                                            </p:txEl>
                                          </p:spTgt>
                                        </p:tgtEl>
                                        <p:attrNameLst>
                                          <p:attrName>style.visibility</p:attrName>
                                        </p:attrNameLst>
                                      </p:cBhvr>
                                      <p:to>
                                        <p:strVal val="hidden"/>
                                      </p:to>
                                    </p:set>
                                  </p:childTnLst>
                                </p:cTn>
                              </p:par>
                              <p:par>
                                <p:cTn id="66" presetID="2" presetClass="exit" presetSubtype="2" fill="hold" nodeType="withEffect">
                                  <p:stCondLst>
                                    <p:cond delay="0"/>
                                  </p:stCondLst>
                                  <p:childTnLst>
                                    <p:anim calcmode="lin" valueType="num">
                                      <p:cBhvr additive="base">
                                        <p:cTn id="67" dur="500"/>
                                        <p:tgtEl>
                                          <p:spTgt spid="9"/>
                                        </p:tgtEl>
                                        <p:attrNameLst>
                                          <p:attrName>ppt_x</p:attrName>
                                        </p:attrNameLst>
                                      </p:cBhvr>
                                      <p:tavLst>
                                        <p:tav tm="0">
                                          <p:val>
                                            <p:strVal val="ppt_x"/>
                                          </p:val>
                                        </p:tav>
                                        <p:tav tm="100000">
                                          <p:val>
                                            <p:strVal val="1+ppt_w/2"/>
                                          </p:val>
                                        </p:tav>
                                      </p:tavLst>
                                    </p:anim>
                                    <p:anim calcmode="lin" valueType="num">
                                      <p:cBhvr additive="base">
                                        <p:cTn id="68" dur="500"/>
                                        <p:tgtEl>
                                          <p:spTgt spid="9"/>
                                        </p:tgtEl>
                                        <p:attrNameLst>
                                          <p:attrName>ppt_y</p:attrName>
                                        </p:attrNameLst>
                                      </p:cBhvr>
                                      <p:tavLst>
                                        <p:tav tm="0">
                                          <p:val>
                                            <p:strVal val="ppt_y"/>
                                          </p:val>
                                        </p:tav>
                                        <p:tav tm="100000">
                                          <p:val>
                                            <p:strVal val="ppt_y"/>
                                          </p:val>
                                        </p:tav>
                                      </p:tavLst>
                                    </p:anim>
                                    <p:set>
                                      <p:cBhvr>
                                        <p:cTn id="69" dur="1" fill="hold">
                                          <p:stCondLst>
                                            <p:cond delay="499"/>
                                          </p:stCondLst>
                                        </p:cTn>
                                        <p:tgtEl>
                                          <p:spTgt spid="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fade">
                                      <p:cBhvr>
                                        <p:cTn id="74" dur="1000"/>
                                        <p:tgtEl>
                                          <p:spTgt spid="3">
                                            <p:txEl>
                                              <p:pRg st="5" end="5"/>
                                            </p:txEl>
                                          </p:spTgt>
                                        </p:tgtEl>
                                      </p:cBhvr>
                                    </p:animEffect>
                                    <p:anim calcmode="lin" valueType="num">
                                      <p:cBhvr>
                                        <p:cTn id="7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
                                            <p:txEl>
                                              <p:pRg st="5" end="5"/>
                                            </p:txEl>
                                          </p:spTgt>
                                        </p:tgtEl>
                                      </p:cBhvr>
                                    </p:animEffect>
                                    <p:set>
                                      <p:cBhvr>
                                        <p:cTn id="87" dur="1" fill="hold">
                                          <p:stCondLst>
                                            <p:cond delay="499"/>
                                          </p:stCondLst>
                                        </p:cTn>
                                        <p:tgtEl>
                                          <p:spTgt spid="3">
                                            <p:txEl>
                                              <p:pRg st="5" end="5"/>
                                            </p:txEl>
                                          </p:spTgt>
                                        </p:tgtEl>
                                        <p:attrNameLst>
                                          <p:attrName>style.visibility</p:attrName>
                                        </p:attrNameLst>
                                      </p:cBhvr>
                                      <p:to>
                                        <p:strVal val="hidden"/>
                                      </p:to>
                                    </p:set>
                                  </p:childTnLst>
                                </p:cTn>
                              </p:par>
                              <p:par>
                                <p:cTn id="88" presetID="42" presetClass="exit" presetSubtype="0" fill="hold" nodeType="withEffect">
                                  <p:stCondLst>
                                    <p:cond delay="0"/>
                                  </p:stCondLst>
                                  <p:childTnLst>
                                    <p:animEffect transition="out" filter="fade">
                                      <p:cBhvr>
                                        <p:cTn id="89" dur="1000"/>
                                        <p:tgtEl>
                                          <p:spTgt spid="7"/>
                                        </p:tgtEl>
                                      </p:cBhvr>
                                    </p:animEffect>
                                    <p:anim calcmode="lin" valueType="num">
                                      <p:cBhvr>
                                        <p:cTn id="90" dur="1000"/>
                                        <p:tgtEl>
                                          <p:spTgt spid="7"/>
                                        </p:tgtEl>
                                        <p:attrNameLst>
                                          <p:attrName>ppt_x</p:attrName>
                                        </p:attrNameLst>
                                      </p:cBhvr>
                                      <p:tavLst>
                                        <p:tav tm="0">
                                          <p:val>
                                            <p:strVal val="ppt_x"/>
                                          </p:val>
                                        </p:tav>
                                        <p:tav tm="100000">
                                          <p:val>
                                            <p:strVal val="ppt_x"/>
                                          </p:val>
                                        </p:tav>
                                      </p:tavLst>
                                    </p:anim>
                                    <p:anim calcmode="lin" valueType="num">
                                      <p:cBhvr>
                                        <p:cTn id="91" dur="1000"/>
                                        <p:tgtEl>
                                          <p:spTgt spid="7"/>
                                        </p:tgtEl>
                                        <p:attrNameLst>
                                          <p:attrName>ppt_y</p:attrName>
                                        </p:attrNameLst>
                                      </p:cBhvr>
                                      <p:tavLst>
                                        <p:tav tm="0">
                                          <p:val>
                                            <p:strVal val="ppt_y"/>
                                          </p:val>
                                        </p:tav>
                                        <p:tav tm="100000">
                                          <p:val>
                                            <p:strVal val="ppt_y+.1"/>
                                          </p:val>
                                        </p:tav>
                                      </p:tavLst>
                                    </p:anim>
                                    <p:set>
                                      <p:cBhvr>
                                        <p:cTn id="92" dur="1" fill="hold">
                                          <p:stCondLst>
                                            <p:cond delay="999"/>
                                          </p:stCondLst>
                                        </p:cTn>
                                        <p:tgtEl>
                                          <p:spTgt spid="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fade">
                                      <p:cBhvr>
                                        <p:cTn id="97" dur="1000"/>
                                        <p:tgtEl>
                                          <p:spTgt spid="3">
                                            <p:txEl>
                                              <p:pRg st="6" end="6"/>
                                            </p:txEl>
                                          </p:spTgt>
                                        </p:tgtEl>
                                      </p:cBhvr>
                                    </p:animEffect>
                                    <p:anim calcmode="lin" valueType="num">
                                      <p:cBhvr>
                                        <p:cTn id="9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2" presetClass="entr" presetSubtype="1"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3">
                                            <p:txEl>
                                              <p:pRg st="6" end="6"/>
                                            </p:txEl>
                                          </p:spTgt>
                                        </p:tgtEl>
                                      </p:cBhvr>
                                    </p:animEffect>
                                    <p:set>
                                      <p:cBhvr>
                                        <p:cTn id="109"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EE60-A486-40DF-8768-E87474D2EFBA}"/>
              </a:ext>
            </a:extLst>
          </p:cNvPr>
          <p:cNvSpPr>
            <a:spLocks noGrp="1"/>
          </p:cNvSpPr>
          <p:nvPr>
            <p:ph type="title"/>
          </p:nvPr>
        </p:nvSpPr>
        <p:spPr/>
        <p:txBody>
          <a:bodyPr/>
          <a:lstStyle/>
          <a:p>
            <a:pPr algn="ctr"/>
            <a:r>
              <a:rPr lang="en-US" b="1" dirty="0"/>
              <a:t>Affordability Period:  Compliance </a:t>
            </a:r>
          </a:p>
        </p:txBody>
      </p:sp>
      <p:sp>
        <p:nvSpPr>
          <p:cNvPr id="3" name="Content Placeholder 2">
            <a:extLst>
              <a:ext uri="{FF2B5EF4-FFF2-40B4-BE49-F238E27FC236}">
                <a16:creationId xmlns:a16="http://schemas.microsoft.com/office/drawing/2014/main" id="{D6EDC0C5-8423-4F57-A4A4-D6B6D9763312}"/>
              </a:ext>
            </a:extLst>
          </p:cNvPr>
          <p:cNvSpPr>
            <a:spLocks noGrp="1"/>
          </p:cNvSpPr>
          <p:nvPr>
            <p:ph idx="1"/>
          </p:nvPr>
        </p:nvSpPr>
        <p:spPr/>
        <p:txBody>
          <a:bodyPr>
            <a:normAutofit/>
          </a:bodyPr>
          <a:lstStyle/>
          <a:p>
            <a:pPr marL="0" indent="0" algn="ctr">
              <a:buNone/>
            </a:pPr>
            <a:endParaRPr lang="en-US" b="1" dirty="0"/>
          </a:p>
          <a:p>
            <a:pPr marL="0" indent="0" algn="ctr">
              <a:buNone/>
            </a:pPr>
            <a:r>
              <a:rPr lang="en-US" b="1" dirty="0"/>
              <a:t>Compliance Period</a:t>
            </a:r>
          </a:p>
          <a:p>
            <a:pPr marL="0" indent="0" algn="ctr">
              <a:buNone/>
            </a:pPr>
            <a:endParaRPr lang="en-US" sz="2400" dirty="0"/>
          </a:p>
          <a:p>
            <a:r>
              <a:rPr lang="en-US" sz="2400" dirty="0"/>
              <a:t>The first year of the Compliance Period is the first year in which the owner claimed credits. </a:t>
            </a:r>
          </a:p>
          <a:p>
            <a:r>
              <a:rPr lang="en-US" sz="2400" dirty="0"/>
              <a:t>The first year must be either the year the building(s) are placed in service, or at the owner’s election, the year following placed in service.</a:t>
            </a:r>
          </a:p>
          <a:p>
            <a:r>
              <a:rPr lang="en-US" sz="2400" dirty="0"/>
              <a:t>All requirements of IRC Section 42, including the 1.42-5 monitoring regulations, are in effect during the 15-year compliance period.</a:t>
            </a:r>
          </a:p>
        </p:txBody>
      </p:sp>
    </p:spTree>
    <p:extLst>
      <p:ext uri="{BB962C8B-B14F-4D97-AF65-F5344CB8AC3E}">
        <p14:creationId xmlns:p14="http://schemas.microsoft.com/office/powerpoint/2010/main" val="388733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DD65-277E-4FFF-B3BE-2A7B32C36AA1}"/>
              </a:ext>
            </a:extLst>
          </p:cNvPr>
          <p:cNvSpPr>
            <a:spLocks noGrp="1"/>
          </p:cNvSpPr>
          <p:nvPr>
            <p:ph type="title"/>
          </p:nvPr>
        </p:nvSpPr>
        <p:spPr/>
        <p:txBody>
          <a:bodyPr/>
          <a:lstStyle/>
          <a:p>
            <a:pPr algn="ctr"/>
            <a:r>
              <a:rPr lang="en-US" b="1" dirty="0"/>
              <a:t>Affordability Period: Extended Use</a:t>
            </a:r>
          </a:p>
        </p:txBody>
      </p:sp>
      <p:sp>
        <p:nvSpPr>
          <p:cNvPr id="3" name="Content Placeholder 2">
            <a:extLst>
              <a:ext uri="{FF2B5EF4-FFF2-40B4-BE49-F238E27FC236}">
                <a16:creationId xmlns:a16="http://schemas.microsoft.com/office/drawing/2014/main" id="{6151F6DE-BF76-4D91-BBA9-4C92A201575E}"/>
              </a:ext>
            </a:extLst>
          </p:cNvPr>
          <p:cNvSpPr>
            <a:spLocks noGrp="1"/>
          </p:cNvSpPr>
          <p:nvPr>
            <p:ph idx="1"/>
          </p:nvPr>
        </p:nvSpPr>
        <p:spPr/>
        <p:txBody>
          <a:bodyPr>
            <a:normAutofit/>
          </a:bodyPr>
          <a:lstStyle/>
          <a:p>
            <a:pPr marL="0" indent="0" algn="ctr">
              <a:buNone/>
            </a:pPr>
            <a:endParaRPr lang="en-US" b="1" dirty="0"/>
          </a:p>
          <a:p>
            <a:pPr marL="0" indent="0" algn="ctr">
              <a:buNone/>
            </a:pPr>
            <a:r>
              <a:rPr lang="en-US" b="1" dirty="0"/>
              <a:t>Extended Use Period</a:t>
            </a:r>
          </a:p>
          <a:p>
            <a:pPr marL="0" indent="0" algn="ctr">
              <a:buNone/>
            </a:pPr>
            <a:endParaRPr lang="en-US" sz="2400" dirty="0"/>
          </a:p>
          <a:p>
            <a:r>
              <a:rPr lang="en-US" sz="2400" dirty="0"/>
              <a:t>IRC Section 42(h)(6) establishes that buildings are eligible for the credit only if there is a minimum long-term commitment to low-income housing.</a:t>
            </a:r>
          </a:p>
          <a:p>
            <a:r>
              <a:rPr lang="en-US" sz="2400" dirty="0"/>
              <a:t>The document that evidences this commitment is called the Declaration of Land Use Restrictive Covenants for Low Income Housing Tax Credits (Declaration). </a:t>
            </a:r>
          </a:p>
          <a:p>
            <a:r>
              <a:rPr lang="en-US" sz="2400" dirty="0"/>
              <a:t>The Declaration is recorded in the respective Chancery Clerk’s office and “runs with the land” regardless of subsequent changes in ownership.</a:t>
            </a:r>
          </a:p>
          <a:p>
            <a:endParaRPr lang="en-US" dirty="0"/>
          </a:p>
          <a:p>
            <a:endParaRPr lang="en-US" dirty="0"/>
          </a:p>
          <a:p>
            <a:endParaRPr lang="en-US" dirty="0"/>
          </a:p>
        </p:txBody>
      </p:sp>
    </p:spTree>
    <p:extLst>
      <p:ext uri="{BB962C8B-B14F-4D97-AF65-F5344CB8AC3E}">
        <p14:creationId xmlns:p14="http://schemas.microsoft.com/office/powerpoint/2010/main" val="204018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12EC-0EE2-4A95-A4A0-CE902061D3B4}"/>
              </a:ext>
            </a:extLst>
          </p:cNvPr>
          <p:cNvSpPr>
            <a:spLocks noGrp="1"/>
          </p:cNvSpPr>
          <p:nvPr>
            <p:ph type="title"/>
          </p:nvPr>
        </p:nvSpPr>
        <p:spPr/>
        <p:txBody>
          <a:bodyPr/>
          <a:lstStyle/>
          <a:p>
            <a:pPr algn="ctr"/>
            <a:r>
              <a:rPr lang="en-US" b="1" dirty="0"/>
              <a:t>Affordability Period: Extended Use</a:t>
            </a:r>
          </a:p>
        </p:txBody>
      </p:sp>
      <p:sp>
        <p:nvSpPr>
          <p:cNvPr id="3" name="Content Placeholder 2">
            <a:extLst>
              <a:ext uri="{FF2B5EF4-FFF2-40B4-BE49-F238E27FC236}">
                <a16:creationId xmlns:a16="http://schemas.microsoft.com/office/drawing/2014/main" id="{F4C20E87-308A-428E-932A-0CCA9BF85A0C}"/>
              </a:ext>
            </a:extLst>
          </p:cNvPr>
          <p:cNvSpPr>
            <a:spLocks noGrp="1"/>
          </p:cNvSpPr>
          <p:nvPr>
            <p:ph idx="1"/>
          </p:nvPr>
        </p:nvSpPr>
        <p:spPr/>
        <p:txBody>
          <a:bodyPr>
            <a:normAutofit lnSpcReduction="10000"/>
          </a:bodyPr>
          <a:lstStyle/>
          <a:p>
            <a:pPr marL="0" indent="0" algn="ctr">
              <a:buNone/>
            </a:pPr>
            <a:endParaRPr lang="en-US" b="1" dirty="0"/>
          </a:p>
          <a:p>
            <a:pPr marL="0" indent="0" algn="ctr">
              <a:buNone/>
            </a:pPr>
            <a:r>
              <a:rPr lang="en-US" b="1" dirty="0"/>
              <a:t>Extended Use Period</a:t>
            </a:r>
          </a:p>
          <a:p>
            <a:pPr marL="0" indent="0">
              <a:buNone/>
            </a:pPr>
            <a:endParaRPr lang="en-US" sz="2400" dirty="0"/>
          </a:p>
          <a:p>
            <a:pPr marL="0" indent="0">
              <a:buNone/>
            </a:pPr>
            <a:r>
              <a:rPr lang="en-US" sz="2400" dirty="0"/>
              <a:t>Extended Use Period means the period:</a:t>
            </a:r>
          </a:p>
          <a:p>
            <a:pPr marL="0" indent="0">
              <a:buNone/>
            </a:pPr>
            <a:r>
              <a:rPr lang="en-US" sz="2400" dirty="0"/>
              <a:t>	1. Beginning on the last day in the compliance period on which such 	    building is part of a qualified low-income housing project, and</a:t>
            </a:r>
          </a:p>
          <a:p>
            <a:pPr marL="0" indent="0">
              <a:buNone/>
            </a:pPr>
            <a:r>
              <a:rPr lang="en-US" sz="2400" dirty="0"/>
              <a:t>	2. Ending on the later of:</a:t>
            </a:r>
          </a:p>
          <a:p>
            <a:pPr marL="0" indent="0">
              <a:buNone/>
            </a:pPr>
            <a:r>
              <a:rPr lang="en-US" sz="2400" dirty="0"/>
              <a:t>		a. The date specified by MHC in the Declaration; or</a:t>
            </a:r>
          </a:p>
          <a:p>
            <a:pPr marL="0" indent="0">
              <a:buNone/>
            </a:pPr>
            <a:r>
              <a:rPr lang="en-US" sz="2400" dirty="0"/>
              <a:t>		b. The date that is 15 years after the close of the compliance 		    	period.</a:t>
            </a:r>
          </a:p>
        </p:txBody>
      </p:sp>
    </p:spTree>
    <p:extLst>
      <p:ext uri="{BB962C8B-B14F-4D97-AF65-F5344CB8AC3E}">
        <p14:creationId xmlns:p14="http://schemas.microsoft.com/office/powerpoint/2010/main" val="125274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3E2-2EBB-4399-9274-455E1A767E75}"/>
              </a:ext>
            </a:extLst>
          </p:cNvPr>
          <p:cNvSpPr>
            <a:spLocks noGrp="1"/>
          </p:cNvSpPr>
          <p:nvPr>
            <p:ph type="title"/>
          </p:nvPr>
        </p:nvSpPr>
        <p:spPr/>
        <p:txBody>
          <a:bodyPr/>
          <a:lstStyle/>
          <a:p>
            <a:pPr algn="ctr"/>
            <a:r>
              <a:rPr lang="en-US" b="1" dirty="0"/>
              <a:t>Affordability Period: Extended Use</a:t>
            </a:r>
          </a:p>
        </p:txBody>
      </p:sp>
      <p:sp>
        <p:nvSpPr>
          <p:cNvPr id="3" name="Content Placeholder 2">
            <a:extLst>
              <a:ext uri="{FF2B5EF4-FFF2-40B4-BE49-F238E27FC236}">
                <a16:creationId xmlns:a16="http://schemas.microsoft.com/office/drawing/2014/main" id="{906F2086-F6FB-4587-A70F-EB45BD29425F}"/>
              </a:ext>
            </a:extLst>
          </p:cNvPr>
          <p:cNvSpPr>
            <a:spLocks noGrp="1"/>
          </p:cNvSpPr>
          <p:nvPr>
            <p:ph idx="1"/>
          </p:nvPr>
        </p:nvSpPr>
        <p:spPr/>
        <p:txBody>
          <a:bodyPr/>
          <a:lstStyle/>
          <a:p>
            <a:pPr marL="0" indent="0" algn="ctr">
              <a:buNone/>
            </a:pPr>
            <a:endParaRPr lang="en-US" b="1" dirty="0"/>
          </a:p>
          <a:p>
            <a:pPr marL="0" indent="0" algn="ctr">
              <a:buNone/>
            </a:pPr>
            <a:r>
              <a:rPr lang="en-US" b="1" dirty="0"/>
              <a:t>Exceptions To The Extended Use Period</a:t>
            </a:r>
          </a:p>
          <a:p>
            <a:pPr marL="0" indent="0" algn="ctr">
              <a:buNone/>
            </a:pPr>
            <a:endParaRPr lang="en-US" sz="2400" dirty="0"/>
          </a:p>
          <a:p>
            <a:r>
              <a:rPr lang="en-US" sz="2400" dirty="0"/>
              <a:t>Legitimate foreclosure or deed in lieu; or for developments that have not waived this right;</a:t>
            </a:r>
          </a:p>
          <a:p>
            <a:r>
              <a:rPr lang="en-US" sz="2400" dirty="0"/>
              <a:t>MHC is unable to present a qualified contract pursuant to IRC Section 42h(6)(F)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975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5C9C-DC00-493E-B2DD-D8BEA711D7CB}"/>
              </a:ext>
            </a:extLst>
          </p:cNvPr>
          <p:cNvSpPr>
            <a:spLocks noGrp="1"/>
          </p:cNvSpPr>
          <p:nvPr>
            <p:ph type="title"/>
          </p:nvPr>
        </p:nvSpPr>
        <p:spPr/>
        <p:txBody>
          <a:bodyPr/>
          <a:lstStyle/>
          <a:p>
            <a:pPr algn="ctr"/>
            <a:r>
              <a:rPr lang="en-US" b="1" dirty="0"/>
              <a:t>Affordability Period: Extended Use</a:t>
            </a:r>
          </a:p>
        </p:txBody>
      </p:sp>
      <p:sp>
        <p:nvSpPr>
          <p:cNvPr id="3" name="Content Placeholder 2">
            <a:extLst>
              <a:ext uri="{FF2B5EF4-FFF2-40B4-BE49-F238E27FC236}">
                <a16:creationId xmlns:a16="http://schemas.microsoft.com/office/drawing/2014/main" id="{F264F82F-1D75-4E9E-AC9E-AFAFA61314CE}"/>
              </a:ext>
            </a:extLst>
          </p:cNvPr>
          <p:cNvSpPr>
            <a:spLocks noGrp="1"/>
          </p:cNvSpPr>
          <p:nvPr>
            <p:ph idx="1"/>
          </p:nvPr>
        </p:nvSpPr>
        <p:spPr/>
        <p:txBody>
          <a:bodyPr>
            <a:normAutofit fontScale="25000" lnSpcReduction="20000"/>
          </a:bodyPr>
          <a:lstStyle/>
          <a:p>
            <a:pPr marL="0" indent="0" algn="ctr">
              <a:buNone/>
            </a:pPr>
            <a:endParaRPr lang="en-US" sz="7200" b="1" dirty="0"/>
          </a:p>
          <a:p>
            <a:pPr marL="0" indent="0" algn="ctr">
              <a:buNone/>
            </a:pPr>
            <a:r>
              <a:rPr lang="en-US" sz="8000" b="1" dirty="0"/>
              <a:t>Exceptions To The Extended Use Period</a:t>
            </a:r>
          </a:p>
          <a:p>
            <a:pPr marL="0" indent="0" algn="ctr">
              <a:buNone/>
            </a:pPr>
            <a:endParaRPr lang="en-US" sz="4800" dirty="0"/>
          </a:p>
          <a:p>
            <a:pPr marL="0" indent="0">
              <a:buNone/>
            </a:pPr>
            <a:r>
              <a:rPr lang="en-US" sz="8000" dirty="0"/>
              <a:t>Termination of an extended use agreement due to foreclosure or deed in lieu, or for failure to present a qualified contract cannot commence until the close of the three-year period following such termination along with adhering with the following:</a:t>
            </a:r>
          </a:p>
          <a:p>
            <a:endParaRPr lang="en-US" sz="8000" dirty="0"/>
          </a:p>
          <a:p>
            <a:pPr marL="0" indent="0">
              <a:buNone/>
            </a:pPr>
            <a:r>
              <a:rPr lang="en-US" sz="8000" dirty="0"/>
              <a:t>	1. No eviction, lease non-renewal, or termination of tenancy of an     	      	    	    existing tenant of any low-income unit other than for good cause; and</a:t>
            </a:r>
          </a:p>
          <a:p>
            <a:pPr marL="0" indent="0">
              <a:buNone/>
            </a:pPr>
            <a:r>
              <a:rPr lang="en-US" sz="8000" dirty="0"/>
              <a:t>	    	    </a:t>
            </a:r>
          </a:p>
          <a:p>
            <a:pPr marL="0" indent="0">
              <a:buNone/>
            </a:pPr>
            <a:r>
              <a:rPr lang="en-US" sz="8000" dirty="0"/>
              <a:t>	2. Any increase in the gross rent with respect to such unit not otherwise 	  	    	    permitted by the applicable rent limits.</a:t>
            </a:r>
          </a:p>
          <a:p>
            <a:pPr marL="0" indent="0">
              <a:buNone/>
            </a:pPr>
            <a:endParaRPr lang="en-US" sz="7200"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32403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9D40B-5317-4824-95FD-DD03FC6B9127}"/>
              </a:ext>
            </a:extLst>
          </p:cNvPr>
          <p:cNvSpPr>
            <a:spLocks noGrp="1"/>
          </p:cNvSpPr>
          <p:nvPr>
            <p:ph type="title"/>
          </p:nvPr>
        </p:nvSpPr>
        <p:spPr>
          <a:xfrm>
            <a:off x="838200" y="2477852"/>
            <a:ext cx="10515600" cy="2070054"/>
          </a:xfrm>
        </p:spPr>
        <p:txBody>
          <a:bodyPr>
            <a:normAutofit/>
          </a:bodyPr>
          <a:lstStyle/>
          <a:p>
            <a:r>
              <a:rPr lang="en-US" sz="4800" dirty="0"/>
              <a:t>     and Beyond</a:t>
            </a:r>
          </a:p>
        </p:txBody>
      </p:sp>
      <p:sp>
        <p:nvSpPr>
          <p:cNvPr id="5" name="Text Placeholder 4">
            <a:extLst>
              <a:ext uri="{FF2B5EF4-FFF2-40B4-BE49-F238E27FC236}">
                <a16:creationId xmlns:a16="http://schemas.microsoft.com/office/drawing/2014/main" id="{70041974-148F-43C6-AFE4-4D63FE2050EF}"/>
              </a:ext>
            </a:extLst>
          </p:cNvPr>
          <p:cNvSpPr>
            <a:spLocks noGrp="1"/>
          </p:cNvSpPr>
          <p:nvPr>
            <p:ph type="body" idx="1"/>
          </p:nvPr>
        </p:nvSpPr>
        <p:spPr>
          <a:xfrm>
            <a:off x="831850" y="4589464"/>
            <a:ext cx="10515600" cy="1050618"/>
          </a:xfrm>
        </p:spPr>
        <p:txBody>
          <a:bodyPr>
            <a:normAutofit/>
            <a:sp3d extrusionH="57150">
              <a:bevelT w="82550" h="38100" prst="coolSlant"/>
            </a:sp3d>
          </a:bodyPr>
          <a:lstStyle/>
          <a:p>
            <a:pPr algn="ctr"/>
            <a:r>
              <a:rPr kumimoji="0" lang="en-US" sz="4000" b="0" i="0" u="none" strike="noStrike" kern="1200" cap="none" spc="0" normalizeH="0" baseline="0" noProof="0" dirty="0">
                <a:ln>
                  <a:noFill/>
                </a:ln>
                <a:solidFill>
                  <a:schemeClr val="accent1">
                    <a:lumMod val="75000"/>
                  </a:schemeClr>
                </a:solidFill>
                <a:effectLst/>
                <a:uLnTx/>
                <a:uFillTx/>
                <a:latin typeface="Franklin Gothic Heavy" panose="020B0903020102020204" pitchFamily="34" charset="0"/>
                <a:ea typeface="+mj-ea"/>
                <a:cs typeface="+mj-cs"/>
              </a:rPr>
              <a:t>Transitioning to Year 16 and Beyond</a:t>
            </a:r>
            <a:endParaRPr lang="en-US" sz="1800" dirty="0">
              <a:solidFill>
                <a:schemeClr val="accent1">
                  <a:lumMod val="75000"/>
                </a:schemeClr>
              </a:solidFill>
            </a:endParaRPr>
          </a:p>
        </p:txBody>
      </p:sp>
      <p:pic>
        <p:nvPicPr>
          <p:cNvPr id="10" name="Picture 9">
            <a:extLst>
              <a:ext uri="{FF2B5EF4-FFF2-40B4-BE49-F238E27FC236}">
                <a16:creationId xmlns:a16="http://schemas.microsoft.com/office/drawing/2014/main" id="{C6B91492-483E-426F-BAA8-2C8706EBB300}"/>
              </a:ext>
            </a:extLst>
          </p:cNvPr>
          <p:cNvPicPr>
            <a:picLocks noChangeAspect="1"/>
          </p:cNvPicPr>
          <p:nvPr/>
        </p:nvPicPr>
        <p:blipFill>
          <a:blip r:embed="rId2"/>
          <a:stretch>
            <a:fillRect/>
          </a:stretch>
        </p:blipFill>
        <p:spPr>
          <a:xfrm>
            <a:off x="678169" y="2477852"/>
            <a:ext cx="3425105" cy="1913902"/>
          </a:xfrm>
          <a:prstGeom prst="rect">
            <a:avLst/>
          </a:prstGeom>
        </p:spPr>
      </p:pic>
    </p:spTree>
    <p:extLst>
      <p:ext uri="{BB962C8B-B14F-4D97-AF65-F5344CB8AC3E}">
        <p14:creationId xmlns:p14="http://schemas.microsoft.com/office/powerpoint/2010/main" val="223558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2139</Words>
  <Application>Microsoft Office PowerPoint</Application>
  <PresentationFormat>Widescreen</PresentationFormat>
  <Paragraphs>239</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Arial Nova</vt:lpstr>
      <vt:lpstr>Calibri</vt:lpstr>
      <vt:lpstr>Cooper Black</vt:lpstr>
      <vt:lpstr>Franklin Gothic Heavy</vt:lpstr>
      <vt:lpstr>Office Theme</vt:lpstr>
      <vt:lpstr>and Beyond</vt:lpstr>
      <vt:lpstr>Overview</vt:lpstr>
      <vt:lpstr>     and Beyond</vt:lpstr>
      <vt:lpstr>Affordability Period:  Compliance </vt:lpstr>
      <vt:lpstr>Affordability Period: Extended Use</vt:lpstr>
      <vt:lpstr>Affordability Period: Extended Use</vt:lpstr>
      <vt:lpstr>Affordability Period: Extended Use</vt:lpstr>
      <vt:lpstr>Affordability Period: Extended Use</vt:lpstr>
      <vt:lpstr>     and Beyond</vt:lpstr>
      <vt:lpstr>TRANSITIONING TO YEAR 16 AND BEYOND</vt:lpstr>
      <vt:lpstr> TRANSITIONING TO YEAR 16 AND BEYOND </vt:lpstr>
      <vt:lpstr>TRANSITIONING TO YEAR 16 AND BEYOND</vt:lpstr>
      <vt:lpstr>TRANSITIONING TO YEAR 16 AND BEYOND</vt:lpstr>
      <vt:lpstr>TRANSITIONING TO YEAR 16 AND BEYOND</vt:lpstr>
      <vt:lpstr>TRANSITIONING TO YEAR 16 AND BEYOND</vt:lpstr>
      <vt:lpstr>     and Beyond</vt:lpstr>
      <vt:lpstr>What Happens After Year 15?</vt:lpstr>
      <vt:lpstr>Right of First Refusal</vt:lpstr>
      <vt:lpstr>Right of First Refusal</vt:lpstr>
      <vt:lpstr>Right of First Refusal</vt:lpstr>
      <vt:lpstr>Right of First Refusal</vt:lpstr>
      <vt:lpstr>Right of First Refusal</vt:lpstr>
      <vt:lpstr>Right of First Refusal</vt:lpstr>
      <vt:lpstr>Right of First Refusal</vt:lpstr>
      <vt:lpstr>Right of First Refusal</vt:lpstr>
      <vt:lpstr>Right of First Refusal</vt:lpstr>
      <vt:lpstr>     and Beyond</vt:lpstr>
      <vt:lpstr>GP Option to Purchase</vt:lpstr>
      <vt:lpstr>GP Option to Purchase</vt:lpstr>
      <vt:lpstr>GP Option to Purchase</vt:lpstr>
      <vt:lpstr>GP Option to Purchase</vt:lpstr>
      <vt:lpstr>     and Beyond</vt:lpstr>
      <vt:lpstr>Continued Compliance Sale</vt:lpstr>
      <vt:lpstr>Compliance Termination Sale</vt:lpstr>
      <vt:lpstr>Compliance Termination Sale</vt:lpstr>
      <vt:lpstr>Compliance Termination Sale</vt:lpstr>
      <vt:lpstr>     and Beyond</vt:lpstr>
      <vt:lpstr>Resyndication</vt:lpstr>
      <vt:lpstr>Resyndication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Beyond</dc:title>
  <dc:creator>Brandon Morey</dc:creator>
  <cp:lastModifiedBy>Brandon Morey</cp:lastModifiedBy>
  <cp:revision>9</cp:revision>
  <dcterms:created xsi:type="dcterms:W3CDTF">2022-03-23T01:21:57Z</dcterms:created>
  <dcterms:modified xsi:type="dcterms:W3CDTF">2022-03-29T03:58:01Z</dcterms:modified>
</cp:coreProperties>
</file>